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65"/>
  </p:notesMasterIdLst>
  <p:sldIdLst>
    <p:sldId id="256" r:id="rId2"/>
    <p:sldId id="257" r:id="rId3"/>
    <p:sldId id="266" r:id="rId4"/>
    <p:sldId id="278" r:id="rId5"/>
    <p:sldId id="267" r:id="rId6"/>
    <p:sldId id="268" r:id="rId7"/>
    <p:sldId id="269" r:id="rId8"/>
    <p:sldId id="270" r:id="rId9"/>
    <p:sldId id="271" r:id="rId10"/>
    <p:sldId id="272" r:id="rId11"/>
    <p:sldId id="273" r:id="rId12"/>
    <p:sldId id="274" r:id="rId13"/>
    <p:sldId id="275" r:id="rId14"/>
    <p:sldId id="276" r:id="rId15"/>
    <p:sldId id="277" r:id="rId16"/>
    <p:sldId id="279" r:id="rId17"/>
    <p:sldId id="261" r:id="rId18"/>
    <p:sldId id="262" r:id="rId19"/>
    <p:sldId id="263" r:id="rId20"/>
    <p:sldId id="299" r:id="rId21"/>
    <p:sldId id="264" r:id="rId22"/>
    <p:sldId id="300" r:id="rId23"/>
    <p:sldId id="301" r:id="rId24"/>
    <p:sldId id="260" r:id="rId25"/>
    <p:sldId id="303" r:id="rId26"/>
    <p:sldId id="302" r:id="rId27"/>
    <p:sldId id="304" r:id="rId28"/>
    <p:sldId id="305" r:id="rId29"/>
    <p:sldId id="306" r:id="rId30"/>
    <p:sldId id="281" r:id="rId31"/>
    <p:sldId id="282" r:id="rId32"/>
    <p:sldId id="308" r:id="rId33"/>
    <p:sldId id="309" r:id="rId34"/>
    <p:sldId id="310" r:id="rId35"/>
    <p:sldId id="311" r:id="rId36"/>
    <p:sldId id="313" r:id="rId37"/>
    <p:sldId id="314"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315" r:id="rId51"/>
    <p:sldId id="316" r:id="rId52"/>
    <p:sldId id="317" r:id="rId53"/>
    <p:sldId id="318" r:id="rId54"/>
    <p:sldId id="319" r:id="rId55"/>
    <p:sldId id="320" r:id="rId56"/>
    <p:sldId id="321" r:id="rId57"/>
    <p:sldId id="322" r:id="rId58"/>
    <p:sldId id="323" r:id="rId59"/>
    <p:sldId id="325" r:id="rId60"/>
    <p:sldId id="326" r:id="rId61"/>
    <p:sldId id="327" r:id="rId62"/>
    <p:sldId id="328" r:id="rId63"/>
    <p:sldId id="329"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9" d="100"/>
          <a:sy n="109" d="100"/>
        </p:scale>
        <p:origin x="80"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D74248-C803-4DD8-A640-666250D7CD23}" type="datetimeFigureOut">
              <a:rPr lang="zh-TW" altLang="en-US" smtClean="0"/>
              <a:t>2024/12/3</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A048D-E80E-417A-81AC-19B25B78C92D}" type="slidenum">
              <a:rPr lang="zh-TW" altLang="en-US" smtClean="0"/>
              <a:t>‹#›</a:t>
            </a:fld>
            <a:endParaRPr lang="zh-TW" altLang="en-US"/>
          </a:p>
        </p:txBody>
      </p:sp>
    </p:spTree>
    <p:extLst>
      <p:ext uri="{BB962C8B-B14F-4D97-AF65-F5344CB8AC3E}">
        <p14:creationId xmlns:p14="http://schemas.microsoft.com/office/powerpoint/2010/main" val="1196661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F04C514D-5E48-4EDA-A9D5-CCE26D9B485F}" type="datetime1">
              <a:rPr lang="en-US" altLang="zh-TW"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A22736F0-723F-4DBA-9FF4-169C14E59F9F}" type="datetime1">
              <a:rPr lang="en-US" altLang="zh-TW"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9735033-EACB-4AF8-AEC4-21B819FD817C}" type="datetime1">
              <a:rPr lang="en-US" altLang="zh-TW"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1E934D3F-072C-4213-9CF4-27ABDA57D6C6}" type="datetime1">
              <a:rPr lang="en-US" altLang="zh-TW"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a:xfrm>
            <a:off x="8593667" y="6272784"/>
            <a:ext cx="2644309" cy="365125"/>
          </a:xfrm>
        </p:spPr>
        <p:txBody>
          <a:bodyPr/>
          <a:lstStyle/>
          <a:p>
            <a:fld id="{2400CA39-4165-49BB-A142-5933AF10D53F}" type="datetime1">
              <a:rPr lang="en-US" altLang="zh-TW" smtClean="0"/>
              <a:t>12/3/2024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BD2C4959-2A6A-4594-A987-6C4AE4156FDB}" type="datetime1">
              <a:rPr lang="en-US" altLang="zh-TW" smtClean="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C3DC046B-7B3C-4EFC-8492-304FAC6B5719}" type="datetime1">
              <a:rPr lang="en-US" altLang="zh-TW" smtClean="0"/>
              <a:t>12/3/2024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95B9192A-A7D1-4FBC-88E4-6A904BDD2079}" type="datetime1">
              <a:rPr lang="en-US" altLang="zh-TW" smtClean="0"/>
              <a:t>12/3/2024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5D8030-904A-427A-8150-227D56D86CD7}" type="datetime1">
              <a:rPr lang="en-US" altLang="zh-TW" smtClean="0"/>
              <a:t>12/3/2024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smtClean="0"/>
              <a:t>按一下以編輯母片標題樣式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3E153171-1BFA-4FF7-ADA3-D0DC676BE877}" type="datetime1">
              <a:rPr lang="en-US" altLang="zh-TW" smtClean="0"/>
              <a:t>12/3/2024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9623B1B2-F568-466C-B7C4-E01AF13447C7}" type="datetime1">
              <a:rPr lang="en-US" altLang="zh-TW" smtClean="0"/>
              <a:t>12/3/2024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96C6F22-B633-4C73-AA50-F5716972ACEF}" type="datetime1">
              <a:rPr lang="en-US" altLang="zh-TW" smtClean="0"/>
              <a:t>12/3/2024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fju155447/fju155447/blob/main/README.md"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金融數據分析</a:t>
            </a:r>
            <a:r>
              <a:rPr lang="en-US" altLang="zh-TW" dirty="0" smtClean="0"/>
              <a:t/>
            </a:r>
            <a:br>
              <a:rPr lang="en-US" altLang="zh-TW" dirty="0" smtClean="0"/>
            </a:br>
            <a:r>
              <a:rPr lang="zh-TW" altLang="en-US" dirty="0" smtClean="0"/>
              <a:t>與應用</a:t>
            </a:r>
            <a:endParaRPr lang="zh-TW" altLang="en-US" dirty="0"/>
          </a:p>
        </p:txBody>
      </p:sp>
      <p:sp>
        <p:nvSpPr>
          <p:cNvPr id="3" name="副標題 2"/>
          <p:cNvSpPr>
            <a:spLocks noGrp="1"/>
          </p:cNvSpPr>
          <p:nvPr>
            <p:ph type="subTitle" idx="1"/>
          </p:nvPr>
        </p:nvSpPr>
        <p:spPr/>
        <p:txBody>
          <a:bodyPr/>
          <a:lstStyle/>
          <a:p>
            <a:r>
              <a:rPr lang="en-US" altLang="zh-TW" dirty="0" smtClean="0"/>
              <a:t>2024.12.03</a:t>
            </a:r>
          </a:p>
          <a:p>
            <a:r>
              <a:rPr lang="zh-TW" altLang="en-US" dirty="0"/>
              <a:t>胡聚男</a:t>
            </a:r>
          </a:p>
        </p:txBody>
      </p:sp>
      <p:sp>
        <p:nvSpPr>
          <p:cNvPr id="4" name="投影片編號版面配置區 3"/>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35487988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 GitHub</a:t>
            </a:r>
            <a:r>
              <a:rPr lang="zh-TW" altLang="en-US" dirty="0"/>
              <a:t>帳號申請</a:t>
            </a:r>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10</a:t>
            </a:fld>
            <a:endParaRPr lang="zh-TW" altLang="en-US"/>
          </a:p>
        </p:txBody>
      </p:sp>
      <p:pic>
        <p:nvPicPr>
          <p:cNvPr id="5" name="圖片 4"/>
          <p:cNvPicPr>
            <a:picLocks noChangeAspect="1"/>
          </p:cNvPicPr>
          <p:nvPr/>
        </p:nvPicPr>
        <p:blipFill>
          <a:blip r:embed="rId2"/>
          <a:stretch>
            <a:fillRect/>
          </a:stretch>
        </p:blipFill>
        <p:spPr>
          <a:xfrm>
            <a:off x="3280833" y="2491788"/>
            <a:ext cx="5053787" cy="4073252"/>
          </a:xfrm>
          <a:prstGeom prst="rect">
            <a:avLst/>
          </a:prstGeom>
        </p:spPr>
      </p:pic>
    </p:spTree>
    <p:extLst>
      <p:ext uri="{BB962C8B-B14F-4D97-AF65-F5344CB8AC3E}">
        <p14:creationId xmlns:p14="http://schemas.microsoft.com/office/powerpoint/2010/main" val="275714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 GitHub</a:t>
            </a:r>
            <a:r>
              <a:rPr lang="zh-TW" altLang="en-US" dirty="0"/>
              <a:t>帳號申請</a:t>
            </a:r>
          </a:p>
        </p:txBody>
      </p:sp>
      <p:sp>
        <p:nvSpPr>
          <p:cNvPr id="3" name="內容版面配置區 2"/>
          <p:cNvSpPr>
            <a:spLocks noGrp="1"/>
          </p:cNvSpPr>
          <p:nvPr>
            <p:ph idx="1"/>
          </p:nvPr>
        </p:nvSpPr>
        <p:spPr/>
        <p:txBody>
          <a:bodyPr/>
          <a:lstStyle/>
          <a:p>
            <a:r>
              <a:rPr lang="zh-TW" altLang="en-US" dirty="0"/>
              <a:t>按下「</a:t>
            </a:r>
            <a:r>
              <a:rPr lang="en-US" altLang="zh-TW" dirty="0"/>
              <a:t>Create Account</a:t>
            </a:r>
            <a:r>
              <a:rPr lang="zh-TW" altLang="en-US" dirty="0"/>
              <a:t>」</a:t>
            </a:r>
            <a:endParaRPr lang="en-US" altLang="zh-TW" dirty="0"/>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11</a:t>
            </a:fld>
            <a:endParaRPr lang="zh-TW" altLang="en-US"/>
          </a:p>
        </p:txBody>
      </p:sp>
      <p:pic>
        <p:nvPicPr>
          <p:cNvPr id="5" name="圖片 4"/>
          <p:cNvPicPr>
            <a:picLocks noChangeAspect="1"/>
          </p:cNvPicPr>
          <p:nvPr/>
        </p:nvPicPr>
        <p:blipFill>
          <a:blip r:embed="rId2"/>
          <a:stretch>
            <a:fillRect/>
          </a:stretch>
        </p:blipFill>
        <p:spPr>
          <a:xfrm>
            <a:off x="5300133" y="2396255"/>
            <a:ext cx="4889746" cy="4288178"/>
          </a:xfrm>
          <a:prstGeom prst="rect">
            <a:avLst/>
          </a:prstGeom>
        </p:spPr>
      </p:pic>
    </p:spTree>
    <p:extLst>
      <p:ext uri="{BB962C8B-B14F-4D97-AF65-F5344CB8AC3E}">
        <p14:creationId xmlns:p14="http://schemas.microsoft.com/office/powerpoint/2010/main" val="1302932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 GitHub</a:t>
            </a:r>
            <a:r>
              <a:rPr lang="zh-TW" altLang="en-US" dirty="0"/>
              <a:t>帳號申請</a:t>
            </a:r>
          </a:p>
        </p:txBody>
      </p:sp>
      <p:sp>
        <p:nvSpPr>
          <p:cNvPr id="3" name="內容版面配置區 2"/>
          <p:cNvSpPr>
            <a:spLocks noGrp="1"/>
          </p:cNvSpPr>
          <p:nvPr>
            <p:ph idx="1"/>
          </p:nvPr>
        </p:nvSpPr>
        <p:spPr/>
        <p:txBody>
          <a:bodyPr/>
          <a:lstStyle/>
          <a:p>
            <a:r>
              <a:rPr lang="zh-TW" altLang="en-US" dirty="0"/>
              <a:t>到註冊信箱，完成帳號申請</a:t>
            </a:r>
          </a:p>
          <a:p>
            <a:endParaRPr lang="zh-TW" altLang="en-US" dirty="0"/>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12</a:t>
            </a:fld>
            <a:endParaRPr lang="zh-TW" altLang="en-US"/>
          </a:p>
        </p:txBody>
      </p:sp>
      <p:pic>
        <p:nvPicPr>
          <p:cNvPr id="5" name="圖片 4"/>
          <p:cNvPicPr>
            <a:picLocks noChangeAspect="1"/>
          </p:cNvPicPr>
          <p:nvPr/>
        </p:nvPicPr>
        <p:blipFill>
          <a:blip r:embed="rId2"/>
          <a:stretch>
            <a:fillRect/>
          </a:stretch>
        </p:blipFill>
        <p:spPr>
          <a:xfrm>
            <a:off x="5231803" y="3366462"/>
            <a:ext cx="5009751" cy="2081838"/>
          </a:xfrm>
          <a:prstGeom prst="rect">
            <a:avLst/>
          </a:prstGeom>
        </p:spPr>
      </p:pic>
      <p:pic>
        <p:nvPicPr>
          <p:cNvPr id="6" name="圖片 5"/>
          <p:cNvPicPr>
            <a:picLocks noChangeAspect="1"/>
          </p:cNvPicPr>
          <p:nvPr/>
        </p:nvPicPr>
        <p:blipFill>
          <a:blip r:embed="rId3"/>
          <a:stretch>
            <a:fillRect/>
          </a:stretch>
        </p:blipFill>
        <p:spPr>
          <a:xfrm>
            <a:off x="1024128" y="3232013"/>
            <a:ext cx="3067193" cy="24174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38183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 GitHub</a:t>
            </a:r>
            <a:r>
              <a:rPr lang="zh-TW" altLang="en-US" dirty="0"/>
              <a:t>帳號申請</a:t>
            </a:r>
          </a:p>
        </p:txBody>
      </p:sp>
      <p:sp>
        <p:nvSpPr>
          <p:cNvPr id="3" name="內容版面配置區 2"/>
          <p:cNvSpPr>
            <a:spLocks noGrp="1"/>
          </p:cNvSpPr>
          <p:nvPr>
            <p:ph idx="1"/>
          </p:nvPr>
        </p:nvSpPr>
        <p:spPr/>
        <p:txBody>
          <a:bodyPr/>
          <a:lstStyle/>
          <a:p>
            <a:r>
              <a:rPr lang="zh-TW" altLang="en-US" dirty="0"/>
              <a:t>正式使用前，需要輸入使用情境資訊</a:t>
            </a:r>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13</a:t>
            </a:fld>
            <a:endParaRPr lang="zh-TW" altLang="en-US"/>
          </a:p>
        </p:txBody>
      </p:sp>
      <p:pic>
        <p:nvPicPr>
          <p:cNvPr id="5" name="圖片 4"/>
          <p:cNvPicPr>
            <a:picLocks noChangeAspect="1"/>
          </p:cNvPicPr>
          <p:nvPr/>
        </p:nvPicPr>
        <p:blipFill>
          <a:blip r:embed="rId2"/>
          <a:stretch>
            <a:fillRect/>
          </a:stretch>
        </p:blipFill>
        <p:spPr>
          <a:xfrm>
            <a:off x="1699303" y="2780313"/>
            <a:ext cx="8369721" cy="3651616"/>
          </a:xfrm>
          <a:prstGeom prst="rect">
            <a:avLst/>
          </a:prstGeom>
        </p:spPr>
      </p:pic>
    </p:spTree>
    <p:extLst>
      <p:ext uri="{BB962C8B-B14F-4D97-AF65-F5344CB8AC3E}">
        <p14:creationId xmlns:p14="http://schemas.microsoft.com/office/powerpoint/2010/main" val="4135820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 GitHub</a:t>
            </a:r>
            <a:r>
              <a:rPr lang="zh-TW" altLang="en-US" dirty="0"/>
              <a:t>帳號申請</a:t>
            </a:r>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14</a:t>
            </a:fld>
            <a:endParaRPr lang="zh-TW" altLang="en-US"/>
          </a:p>
        </p:txBody>
      </p:sp>
      <p:pic>
        <p:nvPicPr>
          <p:cNvPr id="5" name="圖片 4"/>
          <p:cNvPicPr>
            <a:picLocks noChangeAspect="1"/>
          </p:cNvPicPr>
          <p:nvPr/>
        </p:nvPicPr>
        <p:blipFill>
          <a:blip r:embed="rId2"/>
          <a:stretch>
            <a:fillRect/>
          </a:stretch>
        </p:blipFill>
        <p:spPr>
          <a:xfrm>
            <a:off x="870711" y="2084832"/>
            <a:ext cx="3709110" cy="4636387"/>
          </a:xfrm>
          <a:prstGeom prst="rect">
            <a:avLst/>
          </a:prstGeom>
        </p:spPr>
      </p:pic>
    </p:spTree>
    <p:extLst>
      <p:ext uri="{BB962C8B-B14F-4D97-AF65-F5344CB8AC3E}">
        <p14:creationId xmlns:p14="http://schemas.microsoft.com/office/powerpoint/2010/main" val="3693421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 GitHub</a:t>
            </a:r>
            <a:r>
              <a:rPr lang="zh-TW" altLang="en-US" dirty="0"/>
              <a:t>帳號申請</a:t>
            </a:r>
          </a:p>
        </p:txBody>
      </p:sp>
      <p:sp>
        <p:nvSpPr>
          <p:cNvPr id="3" name="內容版面配置區 2"/>
          <p:cNvSpPr>
            <a:spLocks noGrp="1"/>
          </p:cNvSpPr>
          <p:nvPr>
            <p:ph idx="1"/>
          </p:nvPr>
        </p:nvSpPr>
        <p:spPr/>
        <p:txBody>
          <a:bodyPr/>
          <a:lstStyle/>
          <a:p>
            <a:r>
              <a:rPr lang="zh-TW" altLang="en-US" dirty="0"/>
              <a:t>選取免費 </a:t>
            </a:r>
            <a:r>
              <a:rPr lang="en-US" altLang="zh-TW" dirty="0"/>
              <a:t>(free) </a:t>
            </a:r>
            <a:r>
              <a:rPr lang="zh-TW" altLang="en-US" dirty="0"/>
              <a:t>的計價方式</a:t>
            </a:r>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15</a:t>
            </a:fld>
            <a:endParaRPr lang="zh-TW" altLang="en-US"/>
          </a:p>
        </p:txBody>
      </p:sp>
      <p:pic>
        <p:nvPicPr>
          <p:cNvPr id="5" name="圖片 4"/>
          <p:cNvPicPr>
            <a:picLocks noChangeAspect="1"/>
          </p:cNvPicPr>
          <p:nvPr/>
        </p:nvPicPr>
        <p:blipFill>
          <a:blip r:embed="rId2"/>
          <a:stretch>
            <a:fillRect/>
          </a:stretch>
        </p:blipFill>
        <p:spPr>
          <a:xfrm>
            <a:off x="4751274" y="2593948"/>
            <a:ext cx="6494479" cy="3763064"/>
          </a:xfrm>
          <a:prstGeom prst="rect">
            <a:avLst/>
          </a:prstGeom>
        </p:spPr>
      </p:pic>
    </p:spTree>
    <p:extLst>
      <p:ext uri="{BB962C8B-B14F-4D97-AF65-F5344CB8AC3E}">
        <p14:creationId xmlns:p14="http://schemas.microsoft.com/office/powerpoint/2010/main" val="468523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94356" y="2430662"/>
            <a:ext cx="10058400" cy="1609344"/>
          </a:xfrm>
        </p:spPr>
        <p:txBody>
          <a:bodyPr>
            <a:normAutofit/>
          </a:bodyPr>
          <a:lstStyle/>
          <a:p>
            <a:pPr lvl="1" algn="l" rtl="0">
              <a:lnSpc>
                <a:spcPct val="90000"/>
              </a:lnSpc>
              <a:spcBef>
                <a:spcPct val="0"/>
              </a:spcBef>
            </a:pPr>
            <a:r>
              <a:rPr lang="en-US" altLang="zh-TW" sz="4400" smtClean="0"/>
              <a:t>GitHub </a:t>
            </a:r>
            <a:r>
              <a:rPr lang="zh-TW" altLang="en-US" sz="4400" smtClean="0"/>
              <a:t>作業繳交方式</a:t>
            </a:r>
            <a:r>
              <a:rPr lang="en-US" altLang="zh-TW" sz="4400" smtClean="0"/>
              <a:t/>
            </a:r>
            <a:br>
              <a:rPr lang="en-US" altLang="zh-TW" sz="4400" smtClean="0"/>
            </a:br>
            <a:r>
              <a:rPr lang="zh-TW" altLang="en-US" sz="4400" smtClean="0"/>
              <a:t>                            </a:t>
            </a:r>
            <a:r>
              <a:rPr lang="en-US" altLang="zh-TW" sz="4400" smtClean="0"/>
              <a:t>--  </a:t>
            </a:r>
            <a:r>
              <a:rPr lang="zh-TW" altLang="en-US" sz="4400" smtClean="0"/>
              <a:t>以</a:t>
            </a:r>
            <a:r>
              <a:rPr lang="en-US" altLang="zh-TW" sz="4400" smtClean="0"/>
              <a:t>GitHub</a:t>
            </a:r>
            <a:r>
              <a:rPr lang="zh-TW" altLang="en-US" sz="4400" smtClean="0"/>
              <a:t>履歷為例</a:t>
            </a:r>
            <a:endParaRPr lang="zh-TW" altLang="en-US" sz="4400" dirty="0"/>
          </a:p>
        </p:txBody>
      </p:sp>
      <p:sp>
        <p:nvSpPr>
          <p:cNvPr id="4" name="投影片編號版面配置區 3"/>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1363880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GitHUB</a:t>
            </a:r>
            <a:r>
              <a:rPr lang="zh-TW" altLang="en-US" dirty="0" smtClean="0"/>
              <a:t>履歷範例</a:t>
            </a:r>
            <a:endParaRPr lang="zh-TW" altLang="en-US" dirty="0"/>
          </a:p>
        </p:txBody>
      </p:sp>
      <p:sp>
        <p:nvSpPr>
          <p:cNvPr id="3" name="內容版面配置區 2"/>
          <p:cNvSpPr>
            <a:spLocks noGrp="1"/>
          </p:cNvSpPr>
          <p:nvPr>
            <p:ph idx="1"/>
          </p:nvPr>
        </p:nvSpPr>
        <p:spPr/>
        <p:txBody>
          <a:bodyPr/>
          <a:lstStyle/>
          <a:p>
            <a:r>
              <a:rPr lang="en-US" altLang="zh-TW" dirty="0"/>
              <a:t>https://github.com/joechen0730/Resume</a:t>
            </a:r>
            <a:endParaRPr lang="zh-TW" altLang="en-US" dirty="0"/>
          </a:p>
        </p:txBody>
      </p:sp>
      <p:pic>
        <p:nvPicPr>
          <p:cNvPr id="4" name="圖片 3"/>
          <p:cNvPicPr>
            <a:picLocks noChangeAspect="1"/>
          </p:cNvPicPr>
          <p:nvPr/>
        </p:nvPicPr>
        <p:blipFill>
          <a:blip r:embed="rId2"/>
          <a:stretch>
            <a:fillRect/>
          </a:stretch>
        </p:blipFill>
        <p:spPr>
          <a:xfrm>
            <a:off x="1354015" y="3040196"/>
            <a:ext cx="7911804" cy="2945643"/>
          </a:xfrm>
          <a:prstGeom prst="rect">
            <a:avLst/>
          </a:prstGeom>
        </p:spPr>
      </p:pic>
      <p:sp>
        <p:nvSpPr>
          <p:cNvPr id="5" name="投影片編號版面配置區 4"/>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3119102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GitHUB</a:t>
            </a:r>
            <a:r>
              <a:rPr lang="zh-TW" altLang="en-US" dirty="0"/>
              <a:t>履歷</a:t>
            </a:r>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4FAB73BC-B049-4115-A692-8D63A059BFB8}" type="slidenum">
              <a:rPr lang="en-US" smtClean="0"/>
              <a:t>18</a:t>
            </a:fld>
            <a:endParaRPr lang="en-US" dirty="0"/>
          </a:p>
        </p:txBody>
      </p:sp>
      <p:pic>
        <p:nvPicPr>
          <p:cNvPr id="5" name="圖片 4"/>
          <p:cNvPicPr>
            <a:picLocks noChangeAspect="1"/>
          </p:cNvPicPr>
          <p:nvPr/>
        </p:nvPicPr>
        <p:blipFill>
          <a:blip r:embed="rId2"/>
          <a:stretch>
            <a:fillRect/>
          </a:stretch>
        </p:blipFill>
        <p:spPr>
          <a:xfrm>
            <a:off x="1069848" y="2285897"/>
            <a:ext cx="9628837" cy="4169449"/>
          </a:xfrm>
          <a:prstGeom prst="rect">
            <a:avLst/>
          </a:prstGeom>
        </p:spPr>
      </p:pic>
      <p:sp>
        <p:nvSpPr>
          <p:cNvPr id="6" name="矩形 5"/>
          <p:cNvSpPr/>
          <p:nvPr/>
        </p:nvSpPr>
        <p:spPr>
          <a:xfrm>
            <a:off x="9296400" y="4370621"/>
            <a:ext cx="1570306" cy="5158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9582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4FAB73BC-B049-4115-A692-8D63A059BFB8}" type="slidenum">
              <a:rPr lang="en-US" smtClean="0"/>
              <a:t>19</a:t>
            </a:fld>
            <a:endParaRPr lang="en-US" dirty="0"/>
          </a:p>
        </p:txBody>
      </p:sp>
      <p:pic>
        <p:nvPicPr>
          <p:cNvPr id="6" name="圖片 5"/>
          <p:cNvPicPr>
            <a:picLocks noChangeAspect="1"/>
          </p:cNvPicPr>
          <p:nvPr/>
        </p:nvPicPr>
        <p:blipFill>
          <a:blip r:embed="rId2"/>
          <a:stretch>
            <a:fillRect/>
          </a:stretch>
        </p:blipFill>
        <p:spPr>
          <a:xfrm>
            <a:off x="338696" y="255645"/>
            <a:ext cx="11292472" cy="2546604"/>
          </a:xfrm>
          <a:prstGeom prst="rect">
            <a:avLst/>
          </a:prstGeom>
        </p:spPr>
      </p:pic>
      <p:pic>
        <p:nvPicPr>
          <p:cNvPr id="7" name="圖片 6"/>
          <p:cNvPicPr>
            <a:picLocks noChangeAspect="1"/>
          </p:cNvPicPr>
          <p:nvPr/>
        </p:nvPicPr>
        <p:blipFill>
          <a:blip r:embed="rId3"/>
          <a:stretch>
            <a:fillRect/>
          </a:stretch>
        </p:blipFill>
        <p:spPr>
          <a:xfrm>
            <a:off x="391092" y="3465518"/>
            <a:ext cx="11308539" cy="2780862"/>
          </a:xfrm>
          <a:prstGeom prst="rect">
            <a:avLst/>
          </a:prstGeom>
        </p:spPr>
      </p:pic>
      <p:sp>
        <p:nvSpPr>
          <p:cNvPr id="8" name="矩形 7"/>
          <p:cNvSpPr/>
          <p:nvPr/>
        </p:nvSpPr>
        <p:spPr>
          <a:xfrm>
            <a:off x="10380785" y="3358662"/>
            <a:ext cx="1570306" cy="5158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向下箭號 4"/>
          <p:cNvSpPr/>
          <p:nvPr/>
        </p:nvSpPr>
        <p:spPr>
          <a:xfrm>
            <a:off x="5033655" y="2802249"/>
            <a:ext cx="1383323" cy="100818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04480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內容</a:t>
            </a:r>
            <a:endParaRPr lang="zh-TW" altLang="en-US" dirty="0"/>
          </a:p>
        </p:txBody>
      </p:sp>
      <p:sp>
        <p:nvSpPr>
          <p:cNvPr id="3" name="內容版面配置區 2"/>
          <p:cNvSpPr>
            <a:spLocks noGrp="1"/>
          </p:cNvSpPr>
          <p:nvPr>
            <p:ph idx="1"/>
          </p:nvPr>
        </p:nvSpPr>
        <p:spPr/>
        <p:txBody>
          <a:bodyPr>
            <a:normAutofit fontScale="92500" lnSpcReduction="20000"/>
          </a:bodyPr>
          <a:lstStyle/>
          <a:p>
            <a:r>
              <a:rPr lang="en-US" altLang="zh-TW" dirty="0" smtClean="0"/>
              <a:t>Part1</a:t>
            </a:r>
            <a:r>
              <a:rPr lang="zh-TW" altLang="en-US" dirty="0" smtClean="0"/>
              <a:t> </a:t>
            </a:r>
            <a:r>
              <a:rPr lang="en-US" altLang="zh-TW" dirty="0" smtClean="0"/>
              <a:t>GitHub</a:t>
            </a:r>
          </a:p>
          <a:p>
            <a:pPr lvl="1"/>
            <a:r>
              <a:rPr lang="en-US" altLang="zh-TW" dirty="0" smtClean="0"/>
              <a:t>GitHub </a:t>
            </a:r>
            <a:r>
              <a:rPr lang="zh-TW" altLang="en-US" dirty="0" smtClean="0"/>
              <a:t>帳號申請</a:t>
            </a:r>
            <a:endParaRPr lang="en-US" altLang="zh-TW" dirty="0" smtClean="0"/>
          </a:p>
          <a:p>
            <a:pPr lvl="1"/>
            <a:r>
              <a:rPr lang="en-US" altLang="zh-TW" dirty="0" smtClean="0"/>
              <a:t>GitHub </a:t>
            </a:r>
            <a:r>
              <a:rPr lang="zh-TW" altLang="en-US" dirty="0"/>
              <a:t>使用</a:t>
            </a:r>
            <a:endParaRPr lang="en-US" altLang="zh-TW" dirty="0"/>
          </a:p>
          <a:p>
            <a:pPr lvl="1"/>
            <a:r>
              <a:rPr lang="en-US" altLang="zh-TW" dirty="0"/>
              <a:t>GitHub</a:t>
            </a:r>
            <a:r>
              <a:rPr lang="zh-TW" altLang="en-US" dirty="0"/>
              <a:t>連結使用</a:t>
            </a:r>
            <a:endParaRPr lang="en-US" altLang="zh-TW" dirty="0"/>
          </a:p>
          <a:p>
            <a:pPr lvl="1"/>
            <a:r>
              <a:rPr lang="en-US" altLang="zh-TW" dirty="0"/>
              <a:t>【HW】 </a:t>
            </a:r>
            <a:r>
              <a:rPr lang="zh-TW" altLang="en-US" dirty="0"/>
              <a:t>上傳你的</a:t>
            </a:r>
            <a:r>
              <a:rPr lang="en-US" altLang="zh-TW" dirty="0"/>
              <a:t>GitHub</a:t>
            </a:r>
            <a:r>
              <a:rPr lang="zh-TW" altLang="en-US" dirty="0"/>
              <a:t>網址</a:t>
            </a:r>
            <a:endParaRPr lang="en-US" altLang="zh-TW" dirty="0"/>
          </a:p>
          <a:p>
            <a:pPr lvl="1"/>
            <a:r>
              <a:rPr lang="en-US" altLang="zh-TW" dirty="0"/>
              <a:t>Google </a:t>
            </a:r>
            <a:r>
              <a:rPr lang="en-US" altLang="zh-TW" dirty="0" err="1" smtClean="0"/>
              <a:t>Colab</a:t>
            </a:r>
            <a:endParaRPr lang="en-US" altLang="zh-TW" dirty="0" smtClean="0"/>
          </a:p>
          <a:p>
            <a:pPr lvl="1"/>
            <a:r>
              <a:rPr lang="zh-TW" altLang="en-US" dirty="0"/>
              <a:t>上週作業說明</a:t>
            </a:r>
            <a:endParaRPr lang="en-US" altLang="zh-TW" dirty="0"/>
          </a:p>
          <a:p>
            <a:pPr lvl="1"/>
            <a:r>
              <a:rPr lang="zh-TW" altLang="en-US" dirty="0"/>
              <a:t>計算累積數字</a:t>
            </a:r>
            <a:endParaRPr lang="en-US" altLang="zh-TW" dirty="0" smtClean="0"/>
          </a:p>
          <a:p>
            <a:pPr lvl="1"/>
            <a:r>
              <a:rPr lang="zh-TW" altLang="en-US" dirty="0" smtClean="0"/>
              <a:t>將</a:t>
            </a:r>
            <a:r>
              <a:rPr lang="zh-TW" altLang="en-US" dirty="0"/>
              <a:t>你的</a:t>
            </a:r>
            <a:r>
              <a:rPr lang="en-US" altLang="zh-TW" dirty="0"/>
              <a:t>excel</a:t>
            </a:r>
            <a:r>
              <a:rPr lang="zh-TW" altLang="en-US" dirty="0" smtClean="0"/>
              <a:t>資料，轉成</a:t>
            </a:r>
            <a:r>
              <a:rPr lang="en-US" altLang="zh-TW" dirty="0" smtClean="0"/>
              <a:t>CSV</a:t>
            </a:r>
            <a:r>
              <a:rPr lang="zh-TW" altLang="en-US" dirty="0"/>
              <a:t>檔</a:t>
            </a:r>
            <a:r>
              <a:rPr lang="zh-TW" altLang="en-US" dirty="0" smtClean="0"/>
              <a:t>上</a:t>
            </a:r>
            <a:r>
              <a:rPr lang="zh-TW" altLang="en-US" dirty="0"/>
              <a:t>傳到</a:t>
            </a:r>
            <a:r>
              <a:rPr lang="en-US" altLang="zh-TW" dirty="0"/>
              <a:t>GitHub</a:t>
            </a:r>
          </a:p>
          <a:p>
            <a:pPr lvl="1"/>
            <a:r>
              <a:rPr lang="zh-TW" altLang="en-US" dirty="0"/>
              <a:t>讀取資料</a:t>
            </a:r>
            <a:endParaRPr lang="en-US" altLang="zh-TW" dirty="0"/>
          </a:p>
          <a:p>
            <a:pPr lvl="1"/>
            <a:r>
              <a:rPr lang="zh-TW" altLang="en-US" dirty="0" smtClean="0"/>
              <a:t>資料處理</a:t>
            </a:r>
            <a:endParaRPr lang="en-US" altLang="zh-TW" dirty="0" smtClean="0"/>
          </a:p>
          <a:p>
            <a:pPr lvl="1"/>
            <a:endParaRPr lang="en-US" altLang="zh-TW" dirty="0" smtClean="0"/>
          </a:p>
          <a:p>
            <a:r>
              <a:rPr lang="en-US" altLang="zh-TW" dirty="0" smtClean="0"/>
              <a:t>Part2</a:t>
            </a:r>
            <a:r>
              <a:rPr lang="zh-TW" altLang="en-US" dirty="0" smtClean="0"/>
              <a:t> </a:t>
            </a:r>
            <a:r>
              <a:rPr lang="en-US" altLang="zh-TW" dirty="0" smtClean="0"/>
              <a:t>Altman </a:t>
            </a:r>
            <a:r>
              <a:rPr lang="en-US" altLang="zh-TW" dirty="0" err="1" smtClean="0"/>
              <a:t>Zscore</a:t>
            </a:r>
            <a:endParaRPr lang="en-US" altLang="zh-TW" dirty="0"/>
          </a:p>
          <a:p>
            <a:pPr lvl="1"/>
            <a:r>
              <a:rPr lang="en-US" altLang="zh-TW" dirty="0" smtClean="0"/>
              <a:t>Altman’s </a:t>
            </a:r>
            <a:r>
              <a:rPr lang="en-US" altLang="zh-TW" dirty="0" err="1" smtClean="0"/>
              <a:t>Zscore</a:t>
            </a:r>
            <a:r>
              <a:rPr lang="zh-TW" altLang="en-US" dirty="0" smtClean="0"/>
              <a:t> 小故事</a:t>
            </a:r>
            <a:endParaRPr lang="en-US" altLang="zh-TW" dirty="0" smtClean="0"/>
          </a:p>
          <a:p>
            <a:pPr lvl="1"/>
            <a:r>
              <a:rPr lang="en-US" altLang="zh-TW" dirty="0" smtClean="0"/>
              <a:t>Altman’s </a:t>
            </a:r>
            <a:r>
              <a:rPr lang="en-US" altLang="zh-TW" dirty="0" err="1" smtClean="0"/>
              <a:t>Zscore</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27526816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找到你的</a:t>
            </a:r>
            <a:r>
              <a:rPr lang="en-US" altLang="zh-TW" dirty="0" smtClean="0"/>
              <a:t>GitHub</a:t>
            </a:r>
            <a:r>
              <a:rPr lang="zh-TW" altLang="en-US" dirty="0" smtClean="0"/>
              <a:t>履歷網址</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4FAB73BC-B049-4115-A692-8D63A059BFB8}" type="slidenum">
              <a:rPr lang="en-US" smtClean="0"/>
              <a:t>20</a:t>
            </a:fld>
            <a:endParaRPr lang="en-US" dirty="0"/>
          </a:p>
        </p:txBody>
      </p:sp>
      <p:pic>
        <p:nvPicPr>
          <p:cNvPr id="5" name="圖片 4"/>
          <p:cNvPicPr>
            <a:picLocks noChangeAspect="1"/>
          </p:cNvPicPr>
          <p:nvPr/>
        </p:nvPicPr>
        <p:blipFill>
          <a:blip r:embed="rId2"/>
          <a:stretch>
            <a:fillRect/>
          </a:stretch>
        </p:blipFill>
        <p:spPr>
          <a:xfrm>
            <a:off x="791308" y="1661679"/>
            <a:ext cx="10796406" cy="4184011"/>
          </a:xfrm>
          <a:prstGeom prst="rect">
            <a:avLst/>
          </a:prstGeom>
        </p:spPr>
      </p:pic>
      <p:sp>
        <p:nvSpPr>
          <p:cNvPr id="6" name="矩形 5"/>
          <p:cNvSpPr/>
          <p:nvPr/>
        </p:nvSpPr>
        <p:spPr>
          <a:xfrm>
            <a:off x="732693" y="6272784"/>
            <a:ext cx="8382000" cy="646331"/>
          </a:xfrm>
          <a:prstGeom prst="rect">
            <a:avLst/>
          </a:prstGeom>
        </p:spPr>
        <p:txBody>
          <a:bodyPr wrap="square">
            <a:spAutoFit/>
          </a:bodyPr>
          <a:lstStyle/>
          <a:p>
            <a:r>
              <a:rPr lang="zh-TW" altLang="en-US" dirty="0">
                <a:hlinkClick r:id="rId3"/>
              </a:rPr>
              <a:t>https://github.com/fju155447/fju155447/blob/main/README</a:t>
            </a:r>
            <a:r>
              <a:rPr lang="zh-TW" altLang="en-US" dirty="0" smtClean="0">
                <a:hlinkClick r:id="rId3"/>
              </a:rPr>
              <a:t>.md</a:t>
            </a:r>
            <a:endParaRPr lang="en-US" altLang="zh-TW" dirty="0" smtClean="0"/>
          </a:p>
          <a:p>
            <a:endParaRPr lang="zh-TW" altLang="en-US" dirty="0"/>
          </a:p>
        </p:txBody>
      </p:sp>
    </p:spTree>
    <p:extLst>
      <p:ext uri="{BB962C8B-B14F-4D97-AF65-F5344CB8AC3E}">
        <p14:creationId xmlns:p14="http://schemas.microsoft.com/office/powerpoint/2010/main" val="3513193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如何建構更好看的履歷</a:t>
            </a:r>
            <a:endParaRPr lang="zh-TW" altLang="en-US" dirty="0"/>
          </a:p>
        </p:txBody>
      </p:sp>
      <p:sp>
        <p:nvSpPr>
          <p:cNvPr id="3" name="內容版面配置區 2"/>
          <p:cNvSpPr>
            <a:spLocks noGrp="1"/>
          </p:cNvSpPr>
          <p:nvPr>
            <p:ph idx="1"/>
          </p:nvPr>
        </p:nvSpPr>
        <p:spPr/>
        <p:txBody>
          <a:bodyPr/>
          <a:lstStyle/>
          <a:p>
            <a:r>
              <a:rPr lang="en-US" altLang="zh-TW" dirty="0"/>
              <a:t>https://gist.github.com/billy3321/1001749662c370887c63bb30f26c9e6e</a:t>
            </a:r>
            <a:endParaRPr lang="zh-TW" altLang="en-US" dirty="0"/>
          </a:p>
        </p:txBody>
      </p:sp>
      <p:sp>
        <p:nvSpPr>
          <p:cNvPr id="4" name="投影片編號版面配置區 3"/>
          <p:cNvSpPr>
            <a:spLocks noGrp="1"/>
          </p:cNvSpPr>
          <p:nvPr>
            <p:ph type="sldNum" sz="quarter" idx="12"/>
          </p:nvPr>
        </p:nvSpPr>
        <p:spPr/>
        <p:txBody>
          <a:bodyPr/>
          <a:lstStyle/>
          <a:p>
            <a:fld id="{4FAB73BC-B049-4115-A692-8D63A059BFB8}" type="slidenum">
              <a:rPr lang="en-US" smtClean="0"/>
              <a:t>21</a:t>
            </a:fld>
            <a:endParaRPr lang="en-US" dirty="0"/>
          </a:p>
        </p:txBody>
      </p:sp>
      <p:pic>
        <p:nvPicPr>
          <p:cNvPr id="5" name="圖片 4"/>
          <p:cNvPicPr>
            <a:picLocks noChangeAspect="1"/>
          </p:cNvPicPr>
          <p:nvPr/>
        </p:nvPicPr>
        <p:blipFill>
          <a:blip r:embed="rId2"/>
          <a:stretch>
            <a:fillRect/>
          </a:stretch>
        </p:blipFill>
        <p:spPr>
          <a:xfrm>
            <a:off x="1992923" y="2677255"/>
            <a:ext cx="6395189" cy="3764421"/>
          </a:xfrm>
          <a:prstGeom prst="rect">
            <a:avLst/>
          </a:prstGeom>
        </p:spPr>
      </p:pic>
    </p:spTree>
    <p:extLst>
      <p:ext uri="{BB962C8B-B14F-4D97-AF65-F5344CB8AC3E}">
        <p14:creationId xmlns:p14="http://schemas.microsoft.com/office/powerpoint/2010/main" val="2288723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繳交作業─回傳連結</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4FAB73BC-B049-4115-A692-8D63A059BFB8}" type="slidenum">
              <a:rPr lang="en-US" smtClean="0"/>
              <a:t>22</a:t>
            </a:fld>
            <a:endParaRPr lang="en-US" dirty="0"/>
          </a:p>
        </p:txBody>
      </p:sp>
      <p:pic>
        <p:nvPicPr>
          <p:cNvPr id="5" name="圖片 4"/>
          <p:cNvPicPr>
            <a:picLocks noChangeAspect="1"/>
          </p:cNvPicPr>
          <p:nvPr/>
        </p:nvPicPr>
        <p:blipFill>
          <a:blip r:embed="rId2"/>
          <a:stretch>
            <a:fillRect/>
          </a:stretch>
        </p:blipFill>
        <p:spPr>
          <a:xfrm>
            <a:off x="2455984" y="1568080"/>
            <a:ext cx="6594231" cy="5190216"/>
          </a:xfrm>
          <a:prstGeom prst="rect">
            <a:avLst/>
          </a:prstGeom>
        </p:spPr>
      </p:pic>
      <p:sp>
        <p:nvSpPr>
          <p:cNvPr id="6" name="矩形 5"/>
          <p:cNvSpPr/>
          <p:nvPr/>
        </p:nvSpPr>
        <p:spPr>
          <a:xfrm>
            <a:off x="2338754" y="5926015"/>
            <a:ext cx="6781800" cy="529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23556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94356" y="2430662"/>
            <a:ext cx="10058400" cy="1609344"/>
          </a:xfrm>
        </p:spPr>
        <p:txBody>
          <a:bodyPr>
            <a:normAutofit/>
          </a:bodyPr>
          <a:lstStyle/>
          <a:p>
            <a:pPr lvl="1" algn="l" rtl="0">
              <a:lnSpc>
                <a:spcPct val="90000"/>
              </a:lnSpc>
              <a:spcBef>
                <a:spcPct val="0"/>
              </a:spcBef>
            </a:pPr>
            <a:r>
              <a:rPr lang="zh-TW" altLang="en-US" sz="4400" dirty="0" smtClean="0"/>
              <a:t>撰寫</a:t>
            </a:r>
            <a:r>
              <a:rPr lang="en-US" altLang="zh-TW" sz="4400" dirty="0" smtClean="0"/>
              <a:t>Python</a:t>
            </a:r>
            <a:r>
              <a:rPr lang="zh-TW" altLang="en-US" sz="4400" dirty="0" smtClean="0"/>
              <a:t>指令</a:t>
            </a:r>
            <a:r>
              <a:rPr lang="en-US" altLang="zh-TW" sz="4400" dirty="0" smtClean="0"/>
              <a:t/>
            </a:r>
            <a:br>
              <a:rPr lang="en-US" altLang="zh-TW" sz="4400" dirty="0" smtClean="0"/>
            </a:br>
            <a:r>
              <a:rPr lang="zh-TW" altLang="en-US" sz="4400" dirty="0"/>
              <a:t> </a:t>
            </a:r>
            <a:r>
              <a:rPr lang="zh-TW" altLang="en-US" sz="4400" dirty="0" smtClean="0"/>
              <a:t>                     使用</a:t>
            </a:r>
            <a:r>
              <a:rPr lang="en-US" altLang="zh-TW" sz="4400" dirty="0" err="1" smtClean="0"/>
              <a:t>Colab</a:t>
            </a:r>
            <a:endParaRPr lang="zh-TW" altLang="en-US" sz="4400" dirty="0"/>
          </a:p>
        </p:txBody>
      </p:sp>
      <p:sp>
        <p:nvSpPr>
          <p:cNvPr id="4" name="投影片編號版面配置區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990777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進入</a:t>
            </a:r>
            <a:r>
              <a:rPr lang="en-US" altLang="zh-TW" dirty="0" err="1" smtClean="0"/>
              <a:t>Colab</a:t>
            </a:r>
            <a:r>
              <a:rPr lang="zh-TW" altLang="en-US" dirty="0" smtClean="0"/>
              <a:t>，</a:t>
            </a:r>
            <a:r>
              <a:rPr lang="zh-TW" altLang="en-US" sz="4400" dirty="0" smtClean="0"/>
              <a:t>點擊「</a:t>
            </a:r>
            <a:r>
              <a:rPr lang="en-US" altLang="zh-TW" sz="4400" dirty="0" smtClean="0"/>
              <a:t>+</a:t>
            </a:r>
            <a:r>
              <a:rPr lang="zh-TW" altLang="en-US" sz="4400" dirty="0" smtClean="0"/>
              <a:t>新增筆記本」</a:t>
            </a:r>
            <a:endParaRPr lang="zh-TW" altLang="en-US" dirty="0"/>
          </a:p>
        </p:txBody>
      </p:sp>
      <p:sp>
        <p:nvSpPr>
          <p:cNvPr id="3" name="內容版面配置區 2"/>
          <p:cNvSpPr>
            <a:spLocks noGrp="1"/>
          </p:cNvSpPr>
          <p:nvPr>
            <p:ph idx="1"/>
          </p:nvPr>
        </p:nvSpPr>
        <p:spPr/>
        <p:txBody>
          <a:bodyPr/>
          <a:lstStyle/>
          <a:p>
            <a:r>
              <a:rPr lang="en-US" altLang="zh-TW" dirty="0">
                <a:hlinkClick r:id="rId2"/>
              </a:rPr>
              <a:t>https://colab.research.google.com</a:t>
            </a:r>
            <a:r>
              <a:rPr lang="en-US" altLang="zh-TW" dirty="0" smtClean="0">
                <a:hlinkClick r:id="rId2"/>
              </a:rPr>
              <a:t>/</a:t>
            </a:r>
            <a:endParaRPr lang="en-US" altLang="zh-TW" dirty="0" smtClean="0"/>
          </a:p>
          <a:p>
            <a:endParaRPr lang="zh-TW" altLang="en-US" dirty="0"/>
          </a:p>
        </p:txBody>
      </p:sp>
      <p:pic>
        <p:nvPicPr>
          <p:cNvPr id="4" name="圖片 3"/>
          <p:cNvPicPr>
            <a:picLocks noChangeAspect="1"/>
          </p:cNvPicPr>
          <p:nvPr/>
        </p:nvPicPr>
        <p:blipFill>
          <a:blip r:embed="rId3"/>
          <a:stretch>
            <a:fillRect/>
          </a:stretch>
        </p:blipFill>
        <p:spPr>
          <a:xfrm>
            <a:off x="3326486" y="2583808"/>
            <a:ext cx="6385300" cy="3995347"/>
          </a:xfrm>
          <a:prstGeom prst="rect">
            <a:avLst/>
          </a:prstGeom>
        </p:spPr>
      </p:pic>
      <p:sp>
        <p:nvSpPr>
          <p:cNvPr id="5" name="投影片編號版面配置區 4"/>
          <p:cNvSpPr>
            <a:spLocks noGrp="1"/>
          </p:cNvSpPr>
          <p:nvPr>
            <p:ph type="sldNum" sz="quarter" idx="12"/>
          </p:nvPr>
        </p:nvSpPr>
        <p:spPr/>
        <p:txBody>
          <a:bodyPr/>
          <a:lstStyle/>
          <a:p>
            <a:fld id="{4FAB73BC-B049-4115-A692-8D63A059BFB8}" type="slidenum">
              <a:rPr lang="en-US" smtClean="0"/>
              <a:t>24</a:t>
            </a:fld>
            <a:endParaRPr lang="en-US" dirty="0"/>
          </a:p>
        </p:txBody>
      </p:sp>
      <p:sp>
        <p:nvSpPr>
          <p:cNvPr id="6" name="矩形 5"/>
          <p:cNvSpPr/>
          <p:nvPr/>
        </p:nvSpPr>
        <p:spPr>
          <a:xfrm>
            <a:off x="5533292" y="6128596"/>
            <a:ext cx="978877" cy="4505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068708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上週作業說明</a:t>
            </a:r>
            <a:endParaRPr lang="zh-TW" altLang="en-US"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2908069863"/>
              </p:ext>
            </p:extLst>
          </p:nvPr>
        </p:nvGraphicFramePr>
        <p:xfrm>
          <a:off x="1459522" y="2580484"/>
          <a:ext cx="7370648" cy="1079500"/>
        </p:xfrm>
        <a:graphic>
          <a:graphicData uri="http://schemas.openxmlformats.org/drawingml/2006/table">
            <a:tbl>
              <a:tblPr>
                <a:tableStyleId>{5C22544A-7EE6-4342-B048-85BDC9FD1C3A}</a:tableStyleId>
              </a:tblPr>
              <a:tblGrid>
                <a:gridCol w="921331">
                  <a:extLst>
                    <a:ext uri="{9D8B030D-6E8A-4147-A177-3AD203B41FA5}">
                      <a16:colId xmlns:a16="http://schemas.microsoft.com/office/drawing/2014/main" val="1375720063"/>
                    </a:ext>
                  </a:extLst>
                </a:gridCol>
                <a:gridCol w="921331">
                  <a:extLst>
                    <a:ext uri="{9D8B030D-6E8A-4147-A177-3AD203B41FA5}">
                      <a16:colId xmlns:a16="http://schemas.microsoft.com/office/drawing/2014/main" val="2116961915"/>
                    </a:ext>
                  </a:extLst>
                </a:gridCol>
                <a:gridCol w="921331">
                  <a:extLst>
                    <a:ext uri="{9D8B030D-6E8A-4147-A177-3AD203B41FA5}">
                      <a16:colId xmlns:a16="http://schemas.microsoft.com/office/drawing/2014/main" val="2528885715"/>
                    </a:ext>
                  </a:extLst>
                </a:gridCol>
                <a:gridCol w="921331">
                  <a:extLst>
                    <a:ext uri="{9D8B030D-6E8A-4147-A177-3AD203B41FA5}">
                      <a16:colId xmlns:a16="http://schemas.microsoft.com/office/drawing/2014/main" val="862805497"/>
                    </a:ext>
                  </a:extLst>
                </a:gridCol>
                <a:gridCol w="921331">
                  <a:extLst>
                    <a:ext uri="{9D8B030D-6E8A-4147-A177-3AD203B41FA5}">
                      <a16:colId xmlns:a16="http://schemas.microsoft.com/office/drawing/2014/main" val="2585884571"/>
                    </a:ext>
                  </a:extLst>
                </a:gridCol>
                <a:gridCol w="921331">
                  <a:extLst>
                    <a:ext uri="{9D8B030D-6E8A-4147-A177-3AD203B41FA5}">
                      <a16:colId xmlns:a16="http://schemas.microsoft.com/office/drawing/2014/main" val="2876749186"/>
                    </a:ext>
                  </a:extLst>
                </a:gridCol>
                <a:gridCol w="921331">
                  <a:extLst>
                    <a:ext uri="{9D8B030D-6E8A-4147-A177-3AD203B41FA5}">
                      <a16:colId xmlns:a16="http://schemas.microsoft.com/office/drawing/2014/main" val="3953370100"/>
                    </a:ext>
                  </a:extLst>
                </a:gridCol>
                <a:gridCol w="921331">
                  <a:extLst>
                    <a:ext uri="{9D8B030D-6E8A-4147-A177-3AD203B41FA5}">
                      <a16:colId xmlns:a16="http://schemas.microsoft.com/office/drawing/2014/main" val="4127699287"/>
                    </a:ext>
                  </a:extLst>
                </a:gridCol>
              </a:tblGrid>
              <a:tr h="215900">
                <a:tc>
                  <a:txBody>
                    <a:bodyPr/>
                    <a:lstStyle/>
                    <a:p>
                      <a:pPr algn="l" fontAlgn="ctr"/>
                      <a:r>
                        <a:rPr lang="zh-TW" altLang="en-US" sz="1200" u="none" strike="noStrike">
                          <a:effectLst/>
                        </a:rPr>
                        <a:t>公司</a:t>
                      </a: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zh-TW" altLang="en-US" sz="1200" u="none" strike="noStrike">
                          <a:effectLst/>
                        </a:rPr>
                        <a:t>年</a:t>
                      </a:r>
                      <a:r>
                        <a:rPr lang="en-US" altLang="zh-TW" sz="1200" u="none" strike="noStrike">
                          <a:effectLst/>
                        </a:rPr>
                        <a:t>/</a:t>
                      </a:r>
                      <a:r>
                        <a:rPr lang="zh-TW" altLang="en-US" sz="1200" u="none" strike="noStrike">
                          <a:effectLst/>
                        </a:rPr>
                        <a:t>月</a:t>
                      </a: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zh-TW" altLang="en-US" sz="1200" u="none" strike="noStrike">
                          <a:effectLst/>
                        </a:rPr>
                        <a:t>季別</a:t>
                      </a: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zh-TW" altLang="en-US" sz="1200" u="none" strike="noStrike">
                          <a:effectLst/>
                        </a:rPr>
                        <a:t>合併</a:t>
                      </a:r>
                      <a:r>
                        <a:rPr lang="en-US" altLang="zh-TW" sz="1200" u="none" strike="noStrike">
                          <a:effectLst/>
                        </a:rPr>
                        <a:t>(</a:t>
                      </a:r>
                      <a:r>
                        <a:rPr lang="en-US" sz="1200" u="none" strike="noStrike">
                          <a:effectLst/>
                        </a:rPr>
                        <a:t>Y/N)</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zh-TW" altLang="en-US" sz="1200" u="none" strike="noStrike">
                          <a:effectLst/>
                        </a:rPr>
                        <a:t>月份</a:t>
                      </a: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zh-TW" altLang="en-US" sz="1200" u="none" strike="noStrike">
                          <a:effectLst/>
                        </a:rPr>
                        <a:t>幣別</a:t>
                      </a: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zh-TW" altLang="en-US" sz="1200" u="none" strike="noStrike">
                          <a:effectLst/>
                        </a:rPr>
                        <a:t>資產總額</a:t>
                      </a: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zh-TW" altLang="en-US" sz="1200" u="none" strike="noStrike">
                          <a:effectLst/>
                        </a:rPr>
                        <a:t>營業收入淨額</a:t>
                      </a: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extLst>
                  <a:ext uri="{0D108BD9-81ED-4DB2-BD59-A6C34878D82A}">
                    <a16:rowId xmlns:a16="http://schemas.microsoft.com/office/drawing/2014/main" val="1005319667"/>
                  </a:ext>
                </a:extLst>
              </a:tr>
              <a:tr h="215900">
                <a:tc>
                  <a:txBody>
                    <a:bodyPr/>
                    <a:lstStyle/>
                    <a:p>
                      <a:pPr algn="l" fontAlgn="ctr"/>
                      <a:r>
                        <a:rPr lang="en-US" altLang="zh-TW" sz="1200" u="none" strike="noStrike">
                          <a:effectLst/>
                        </a:rPr>
                        <a:t>1101 </a:t>
                      </a:r>
                      <a:r>
                        <a:rPr lang="zh-TW" altLang="en-US" sz="1200" u="none" strike="noStrike">
                          <a:effectLst/>
                        </a:rPr>
                        <a:t>台泥</a:t>
                      </a: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altLang="zh-TW" sz="1200" u="none" strike="noStrike">
                          <a:effectLst/>
                        </a:rPr>
                        <a:t>2023/12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altLang="zh-TW" sz="1200" u="none" strike="noStrike" dirty="0">
                          <a:effectLst/>
                        </a:rPr>
                        <a:t>4</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sz="1200" u="none" strike="noStrike">
                          <a:effectLst/>
                        </a:rPr>
                        <a:t>Y</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altLang="zh-TW" sz="1200" u="none" strike="noStrike">
                          <a:effectLst/>
                        </a:rPr>
                        <a:t>12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sz="1200" u="none" strike="noStrike">
                          <a:effectLst/>
                        </a:rPr>
                        <a:t>NTD</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r" fontAlgn="ctr"/>
                      <a:r>
                        <a:rPr lang="en-US" altLang="zh-TW" sz="1200" u="none" strike="noStrike" kern="1200" dirty="0">
                          <a:solidFill>
                            <a:schemeClr val="dk1"/>
                          </a:solidFill>
                          <a:effectLst/>
                          <a:latin typeface="+mn-lt"/>
                          <a:ea typeface="+mn-ea"/>
                          <a:cs typeface="+mn-cs"/>
                        </a:rPr>
                        <a:t>469,438,522</a:t>
                      </a:r>
                    </a:p>
                  </a:txBody>
                  <a:tcPr marL="0" marR="0" marT="0" marB="0" anchor="ctr"/>
                </a:tc>
                <a:tc>
                  <a:txBody>
                    <a:bodyPr/>
                    <a:lstStyle/>
                    <a:p>
                      <a:pPr algn="r" fontAlgn="ctr"/>
                      <a:r>
                        <a:rPr lang="en-US" altLang="zh-TW" sz="1200" u="none" strike="noStrike" kern="1200" dirty="0">
                          <a:solidFill>
                            <a:schemeClr val="dk1"/>
                          </a:solidFill>
                          <a:effectLst/>
                          <a:latin typeface="+mn-lt"/>
                          <a:ea typeface="+mn-ea"/>
                          <a:cs typeface="+mn-cs"/>
                        </a:rPr>
                        <a:t>109,314,335</a:t>
                      </a:r>
                    </a:p>
                  </a:txBody>
                  <a:tcPr marL="0" marR="0" marT="0" marB="0" anchor="ctr"/>
                </a:tc>
                <a:extLst>
                  <a:ext uri="{0D108BD9-81ED-4DB2-BD59-A6C34878D82A}">
                    <a16:rowId xmlns:a16="http://schemas.microsoft.com/office/drawing/2014/main" val="1877525194"/>
                  </a:ext>
                </a:extLst>
              </a:tr>
              <a:tr h="215900">
                <a:tc>
                  <a:txBody>
                    <a:bodyPr/>
                    <a:lstStyle/>
                    <a:p>
                      <a:pPr algn="l" fontAlgn="ctr"/>
                      <a:r>
                        <a:rPr lang="en-US" altLang="zh-TW" sz="1200" u="none" strike="noStrike">
                          <a:effectLst/>
                        </a:rPr>
                        <a:t>1101 </a:t>
                      </a:r>
                      <a:r>
                        <a:rPr lang="zh-TW" altLang="en-US" sz="1200" u="none" strike="noStrike">
                          <a:effectLst/>
                        </a:rPr>
                        <a:t>台泥</a:t>
                      </a: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altLang="zh-TW" sz="1200" u="none" strike="noStrike">
                          <a:effectLst/>
                        </a:rPr>
                        <a:t>2023/09</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altLang="zh-TW" sz="1200" u="none" strike="noStrike">
                          <a:effectLst/>
                        </a:rPr>
                        <a:t>3</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sz="1200" u="none" strike="noStrike">
                          <a:effectLst/>
                        </a:rPr>
                        <a:t>Y</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altLang="zh-TW" sz="1200" u="none" strike="noStrike" dirty="0">
                          <a:effectLst/>
                        </a:rPr>
                        <a:t>09</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sz="1200" u="none" strike="noStrike">
                          <a:effectLst/>
                        </a:rPr>
                        <a:t>NTD</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r" fontAlgn="ctr"/>
                      <a:r>
                        <a:rPr lang="en-US" altLang="zh-TW" sz="1200" u="none" strike="noStrike" kern="1200" dirty="0">
                          <a:solidFill>
                            <a:schemeClr val="dk1"/>
                          </a:solidFill>
                          <a:effectLst/>
                          <a:latin typeface="+mn-lt"/>
                          <a:ea typeface="+mn-ea"/>
                          <a:cs typeface="+mn-cs"/>
                        </a:rPr>
                        <a:t>472,917,462</a:t>
                      </a:r>
                    </a:p>
                  </a:txBody>
                  <a:tcPr marL="0" marR="0" marT="0" marB="0" anchor="ctr"/>
                </a:tc>
                <a:tc>
                  <a:txBody>
                    <a:bodyPr/>
                    <a:lstStyle/>
                    <a:p>
                      <a:pPr algn="r" fontAlgn="ctr"/>
                      <a:r>
                        <a:rPr lang="en-US" altLang="zh-TW" sz="1200" u="none" strike="noStrike" kern="1200" dirty="0">
                          <a:solidFill>
                            <a:schemeClr val="dk1"/>
                          </a:solidFill>
                          <a:effectLst/>
                          <a:latin typeface="+mn-lt"/>
                          <a:ea typeface="+mn-ea"/>
                          <a:cs typeface="+mn-cs"/>
                        </a:rPr>
                        <a:t>80,966,464</a:t>
                      </a:r>
                    </a:p>
                  </a:txBody>
                  <a:tcPr marL="0" marR="0" marT="0" marB="0" anchor="ctr"/>
                </a:tc>
                <a:extLst>
                  <a:ext uri="{0D108BD9-81ED-4DB2-BD59-A6C34878D82A}">
                    <a16:rowId xmlns:a16="http://schemas.microsoft.com/office/drawing/2014/main" val="1187675994"/>
                  </a:ext>
                </a:extLst>
              </a:tr>
              <a:tr h="215900">
                <a:tc>
                  <a:txBody>
                    <a:bodyPr/>
                    <a:lstStyle/>
                    <a:p>
                      <a:pPr algn="l" fontAlgn="ctr"/>
                      <a:r>
                        <a:rPr lang="en-US" altLang="zh-TW" sz="1200" u="none" strike="noStrike">
                          <a:effectLst/>
                        </a:rPr>
                        <a:t>1101 </a:t>
                      </a:r>
                      <a:r>
                        <a:rPr lang="zh-TW" altLang="en-US" sz="1200" u="none" strike="noStrike">
                          <a:effectLst/>
                        </a:rPr>
                        <a:t>台泥</a:t>
                      </a: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altLang="zh-TW" sz="1200" u="none" strike="noStrike">
                          <a:effectLst/>
                        </a:rPr>
                        <a:t>2023/06</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altLang="zh-TW" sz="1200" u="none" strike="noStrike">
                          <a:effectLst/>
                        </a:rPr>
                        <a:t>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sz="1200" u="none" strike="noStrike">
                          <a:effectLst/>
                        </a:rPr>
                        <a:t>Y</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altLang="zh-TW" sz="1200" u="none" strike="noStrike">
                          <a:effectLst/>
                        </a:rPr>
                        <a:t>06</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sz="1200" u="none" strike="noStrike">
                          <a:effectLst/>
                        </a:rPr>
                        <a:t>NTD</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r" fontAlgn="ctr"/>
                      <a:r>
                        <a:rPr lang="en-US" altLang="zh-TW" sz="1200" u="none" strike="noStrike" kern="1200">
                          <a:solidFill>
                            <a:schemeClr val="dk1"/>
                          </a:solidFill>
                          <a:effectLst/>
                          <a:latin typeface="+mn-lt"/>
                          <a:ea typeface="+mn-ea"/>
                          <a:cs typeface="+mn-cs"/>
                        </a:rPr>
                        <a:t>456,341,649</a:t>
                      </a:r>
                    </a:p>
                  </a:txBody>
                  <a:tcPr marL="0" marR="0" marT="0" marB="0" anchor="ctr"/>
                </a:tc>
                <a:tc>
                  <a:txBody>
                    <a:bodyPr/>
                    <a:lstStyle/>
                    <a:p>
                      <a:pPr algn="r" fontAlgn="ctr"/>
                      <a:r>
                        <a:rPr lang="en-US" altLang="zh-TW" sz="1200" u="none" strike="noStrike" kern="1200" dirty="0">
                          <a:solidFill>
                            <a:schemeClr val="dk1"/>
                          </a:solidFill>
                          <a:effectLst/>
                          <a:latin typeface="+mn-lt"/>
                          <a:ea typeface="+mn-ea"/>
                          <a:cs typeface="+mn-cs"/>
                        </a:rPr>
                        <a:t>53,964,171</a:t>
                      </a:r>
                    </a:p>
                  </a:txBody>
                  <a:tcPr marL="0" marR="0" marT="0" marB="0" anchor="ctr"/>
                </a:tc>
                <a:extLst>
                  <a:ext uri="{0D108BD9-81ED-4DB2-BD59-A6C34878D82A}">
                    <a16:rowId xmlns:a16="http://schemas.microsoft.com/office/drawing/2014/main" val="3222371555"/>
                  </a:ext>
                </a:extLst>
              </a:tr>
              <a:tr h="215900">
                <a:tc>
                  <a:txBody>
                    <a:bodyPr/>
                    <a:lstStyle/>
                    <a:p>
                      <a:pPr algn="l" fontAlgn="ctr"/>
                      <a:r>
                        <a:rPr lang="en-US" altLang="zh-TW" sz="1200" u="none" strike="noStrike">
                          <a:effectLst/>
                        </a:rPr>
                        <a:t>1101 </a:t>
                      </a:r>
                      <a:r>
                        <a:rPr lang="zh-TW" altLang="en-US" sz="1200" u="none" strike="noStrike">
                          <a:effectLst/>
                        </a:rPr>
                        <a:t>台泥</a:t>
                      </a: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altLang="zh-TW" sz="1200" u="none" strike="noStrike">
                          <a:effectLst/>
                        </a:rPr>
                        <a:t>2023/03</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altLang="zh-TW" sz="1200" u="none" strike="noStrike">
                          <a:effectLst/>
                        </a:rPr>
                        <a:t>1</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sz="1200" u="none" strike="noStrike">
                          <a:effectLst/>
                        </a:rPr>
                        <a:t>Y</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altLang="zh-TW" sz="1200" u="none" strike="noStrike">
                          <a:effectLst/>
                        </a:rPr>
                        <a:t>03</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sz="1200" u="none" strike="noStrike">
                          <a:effectLst/>
                        </a:rPr>
                        <a:t>NTD</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r" fontAlgn="ctr"/>
                      <a:r>
                        <a:rPr lang="en-US" altLang="zh-TW" sz="1200" u="none" strike="noStrike" kern="1200">
                          <a:solidFill>
                            <a:schemeClr val="dk1"/>
                          </a:solidFill>
                          <a:effectLst/>
                          <a:latin typeface="+mn-lt"/>
                          <a:ea typeface="+mn-ea"/>
                          <a:cs typeface="+mn-cs"/>
                        </a:rPr>
                        <a:t>461,648,368</a:t>
                      </a:r>
                    </a:p>
                  </a:txBody>
                  <a:tcPr marL="0" marR="0" marT="0" marB="0" anchor="ctr"/>
                </a:tc>
                <a:tc>
                  <a:txBody>
                    <a:bodyPr/>
                    <a:lstStyle/>
                    <a:p>
                      <a:pPr algn="r" fontAlgn="ctr"/>
                      <a:r>
                        <a:rPr lang="en-US" altLang="zh-TW" sz="1200" u="none" strike="noStrike" kern="1200" dirty="0">
                          <a:solidFill>
                            <a:schemeClr val="dk1"/>
                          </a:solidFill>
                          <a:effectLst/>
                          <a:latin typeface="+mn-lt"/>
                          <a:ea typeface="+mn-ea"/>
                          <a:cs typeface="+mn-cs"/>
                        </a:rPr>
                        <a:t>26,295,929</a:t>
                      </a:r>
                    </a:p>
                  </a:txBody>
                  <a:tcPr marL="0" marR="0" marT="0" marB="0" anchor="ctr"/>
                </a:tc>
                <a:extLst>
                  <a:ext uri="{0D108BD9-81ED-4DB2-BD59-A6C34878D82A}">
                    <a16:rowId xmlns:a16="http://schemas.microsoft.com/office/drawing/2014/main" val="3938809067"/>
                  </a:ext>
                </a:extLst>
              </a:tr>
            </a:tbl>
          </a:graphicData>
        </a:graphic>
      </p:graphicFrame>
      <p:sp>
        <p:nvSpPr>
          <p:cNvPr id="4" name="投影片編號版面配置區 3"/>
          <p:cNvSpPr>
            <a:spLocks noGrp="1"/>
          </p:cNvSpPr>
          <p:nvPr>
            <p:ph type="sldNum" sz="quarter" idx="12"/>
          </p:nvPr>
        </p:nvSpPr>
        <p:spPr/>
        <p:txBody>
          <a:bodyPr/>
          <a:lstStyle/>
          <a:p>
            <a:fld id="{4FAB73BC-B049-4115-A692-8D63A059BFB8}" type="slidenum">
              <a:rPr lang="en-US" smtClean="0"/>
              <a:t>25</a:t>
            </a:fld>
            <a:endParaRPr lang="en-US" dirty="0"/>
          </a:p>
        </p:txBody>
      </p:sp>
      <p:graphicFrame>
        <p:nvGraphicFramePr>
          <p:cNvPr id="6" name="表格 5"/>
          <p:cNvGraphicFramePr>
            <a:graphicFrameLocks noGrp="1"/>
          </p:cNvGraphicFramePr>
          <p:nvPr>
            <p:extLst>
              <p:ext uri="{D42A27DB-BD31-4B8C-83A1-F6EECF244321}">
                <p14:modId xmlns:p14="http://schemas.microsoft.com/office/powerpoint/2010/main" val="1108489887"/>
              </p:ext>
            </p:extLst>
          </p:nvPr>
        </p:nvGraphicFramePr>
        <p:xfrm>
          <a:off x="1459518" y="4982307"/>
          <a:ext cx="7719650" cy="1229360"/>
        </p:xfrm>
        <a:graphic>
          <a:graphicData uri="http://schemas.openxmlformats.org/drawingml/2006/table">
            <a:tbl>
              <a:tblPr>
                <a:tableStyleId>{073A0DAA-6AF3-43AB-8588-CEC1D06C72B9}</a:tableStyleId>
              </a:tblPr>
              <a:tblGrid>
                <a:gridCol w="771965">
                  <a:extLst>
                    <a:ext uri="{9D8B030D-6E8A-4147-A177-3AD203B41FA5}">
                      <a16:colId xmlns:a16="http://schemas.microsoft.com/office/drawing/2014/main" val="2746979145"/>
                    </a:ext>
                  </a:extLst>
                </a:gridCol>
                <a:gridCol w="771965">
                  <a:extLst>
                    <a:ext uri="{9D8B030D-6E8A-4147-A177-3AD203B41FA5}">
                      <a16:colId xmlns:a16="http://schemas.microsoft.com/office/drawing/2014/main" val="343290913"/>
                    </a:ext>
                  </a:extLst>
                </a:gridCol>
                <a:gridCol w="771965">
                  <a:extLst>
                    <a:ext uri="{9D8B030D-6E8A-4147-A177-3AD203B41FA5}">
                      <a16:colId xmlns:a16="http://schemas.microsoft.com/office/drawing/2014/main" val="4124948797"/>
                    </a:ext>
                  </a:extLst>
                </a:gridCol>
                <a:gridCol w="771965">
                  <a:extLst>
                    <a:ext uri="{9D8B030D-6E8A-4147-A177-3AD203B41FA5}">
                      <a16:colId xmlns:a16="http://schemas.microsoft.com/office/drawing/2014/main" val="42750524"/>
                    </a:ext>
                  </a:extLst>
                </a:gridCol>
                <a:gridCol w="771965">
                  <a:extLst>
                    <a:ext uri="{9D8B030D-6E8A-4147-A177-3AD203B41FA5}">
                      <a16:colId xmlns:a16="http://schemas.microsoft.com/office/drawing/2014/main" val="3242081635"/>
                    </a:ext>
                  </a:extLst>
                </a:gridCol>
                <a:gridCol w="771965">
                  <a:extLst>
                    <a:ext uri="{9D8B030D-6E8A-4147-A177-3AD203B41FA5}">
                      <a16:colId xmlns:a16="http://schemas.microsoft.com/office/drawing/2014/main" val="768683578"/>
                    </a:ext>
                  </a:extLst>
                </a:gridCol>
                <a:gridCol w="771965">
                  <a:extLst>
                    <a:ext uri="{9D8B030D-6E8A-4147-A177-3AD203B41FA5}">
                      <a16:colId xmlns:a16="http://schemas.microsoft.com/office/drawing/2014/main" val="2325206778"/>
                    </a:ext>
                  </a:extLst>
                </a:gridCol>
                <a:gridCol w="1013204">
                  <a:extLst>
                    <a:ext uri="{9D8B030D-6E8A-4147-A177-3AD203B41FA5}">
                      <a16:colId xmlns:a16="http://schemas.microsoft.com/office/drawing/2014/main" val="1342645875"/>
                    </a:ext>
                  </a:extLst>
                </a:gridCol>
                <a:gridCol w="1302691">
                  <a:extLst>
                    <a:ext uri="{9D8B030D-6E8A-4147-A177-3AD203B41FA5}">
                      <a16:colId xmlns:a16="http://schemas.microsoft.com/office/drawing/2014/main" val="2476339518"/>
                    </a:ext>
                  </a:extLst>
                </a:gridCol>
              </a:tblGrid>
              <a:tr h="344023">
                <a:tc>
                  <a:txBody>
                    <a:bodyPr/>
                    <a:lstStyle/>
                    <a:p>
                      <a:pPr algn="l" fontAlgn="ctr"/>
                      <a:r>
                        <a:rPr lang="zh-TW" altLang="en-US" sz="1200" u="none" strike="noStrike" dirty="0">
                          <a:effectLst/>
                        </a:rPr>
                        <a:t>公司</a:t>
                      </a: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zh-TW" altLang="en-US" sz="1200" u="none" strike="noStrike" dirty="0">
                          <a:effectLst/>
                        </a:rPr>
                        <a:t>年</a:t>
                      </a:r>
                      <a:r>
                        <a:rPr lang="en-US" altLang="zh-TW" sz="1200" u="none" strike="noStrike" dirty="0">
                          <a:effectLst/>
                        </a:rPr>
                        <a:t>/</a:t>
                      </a:r>
                      <a:r>
                        <a:rPr lang="zh-TW" altLang="en-US" sz="1200" u="none" strike="noStrike" dirty="0">
                          <a:effectLst/>
                        </a:rPr>
                        <a:t>月</a:t>
                      </a: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zh-TW" altLang="en-US" sz="1200" u="none" strike="noStrike" dirty="0">
                          <a:effectLst/>
                        </a:rPr>
                        <a:t>季別</a:t>
                      </a: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zh-TW" altLang="en-US" sz="1200" u="none" strike="noStrike">
                          <a:effectLst/>
                        </a:rPr>
                        <a:t>合併</a:t>
                      </a:r>
                      <a:r>
                        <a:rPr lang="en-US" altLang="zh-TW" sz="1200" u="none" strike="noStrike">
                          <a:effectLst/>
                        </a:rPr>
                        <a:t>(</a:t>
                      </a:r>
                      <a:r>
                        <a:rPr lang="en-US" sz="1200" u="none" strike="noStrike">
                          <a:effectLst/>
                        </a:rPr>
                        <a:t>Y/N)</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zh-TW" altLang="en-US" sz="1200" u="none" strike="noStrike">
                          <a:effectLst/>
                        </a:rPr>
                        <a:t>單季</a:t>
                      </a:r>
                      <a:r>
                        <a:rPr lang="en-US" altLang="zh-TW" sz="1200" u="none" strike="noStrike">
                          <a:effectLst/>
                        </a:rPr>
                        <a:t>(</a:t>
                      </a:r>
                      <a:r>
                        <a:rPr lang="en-US" sz="1200" u="none" strike="noStrike">
                          <a:effectLst/>
                        </a:rPr>
                        <a:t>Q)/</a:t>
                      </a:r>
                      <a:r>
                        <a:rPr lang="zh-TW" altLang="en-US" sz="1200" u="none" strike="noStrike">
                          <a:effectLst/>
                        </a:rPr>
                        <a:t>單半年</a:t>
                      </a:r>
                      <a:r>
                        <a:rPr lang="en-US" altLang="zh-TW" sz="1200" u="none" strike="noStrike">
                          <a:effectLst/>
                        </a:rPr>
                        <a:t>(</a:t>
                      </a:r>
                      <a:r>
                        <a:rPr lang="en-US" sz="1200" u="none" strike="noStrike">
                          <a:effectLst/>
                        </a:rPr>
                        <a:t>H)</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zh-TW" altLang="en-US" sz="1200" u="none" strike="noStrike">
                          <a:effectLst/>
                        </a:rPr>
                        <a:t>月份</a:t>
                      </a: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zh-TW" altLang="en-US" sz="1200" u="none" strike="noStrike">
                          <a:effectLst/>
                        </a:rPr>
                        <a:t>幣別</a:t>
                      </a: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zh-TW" altLang="en-US" sz="1200" u="none" strike="noStrike">
                          <a:effectLst/>
                        </a:rPr>
                        <a:t>資產總額</a:t>
                      </a: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zh-TW" altLang="en-US" sz="1200" u="none" strike="noStrike">
                          <a:effectLst/>
                        </a:rPr>
                        <a:t>營業收入淨額</a:t>
                      </a: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extLst>
                  <a:ext uri="{0D108BD9-81ED-4DB2-BD59-A6C34878D82A}">
                    <a16:rowId xmlns:a16="http://schemas.microsoft.com/office/drawing/2014/main" val="2732242060"/>
                  </a:ext>
                </a:extLst>
              </a:tr>
              <a:tr h="215900">
                <a:tc>
                  <a:txBody>
                    <a:bodyPr/>
                    <a:lstStyle/>
                    <a:p>
                      <a:pPr algn="l" fontAlgn="ctr"/>
                      <a:r>
                        <a:rPr lang="en-US" altLang="zh-TW" sz="1200" u="none" strike="noStrike">
                          <a:effectLst/>
                        </a:rPr>
                        <a:t>1101 </a:t>
                      </a:r>
                      <a:r>
                        <a:rPr lang="zh-TW" altLang="en-US" sz="1200" u="none" strike="noStrike">
                          <a:effectLst/>
                        </a:rPr>
                        <a:t>台泥</a:t>
                      </a: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altLang="zh-TW" sz="1200" u="none" strike="noStrike" dirty="0">
                          <a:effectLst/>
                        </a:rPr>
                        <a:t>2023/12</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altLang="zh-TW" sz="1200" u="none" strike="noStrike" dirty="0">
                          <a:effectLst/>
                        </a:rPr>
                        <a:t>4</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sz="1200" u="none" strike="noStrike">
                          <a:effectLst/>
                        </a:rPr>
                        <a:t>Y</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sz="1200" u="none" strike="noStrike">
                          <a:effectLst/>
                        </a:rPr>
                        <a:t>Q</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altLang="zh-TW" sz="1200" u="none" strike="noStrike">
                          <a:effectLst/>
                        </a:rPr>
                        <a:t>12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sz="1200" u="none" strike="noStrike">
                          <a:effectLst/>
                        </a:rPr>
                        <a:t>NTD</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r" fontAlgn="ctr"/>
                      <a:r>
                        <a:rPr lang="en-US" altLang="zh-TW" sz="1200" u="none" strike="noStrike" dirty="0">
                          <a:effectLst/>
                        </a:rPr>
                        <a:t>469,438,522</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r" fontAlgn="ctr"/>
                      <a:r>
                        <a:rPr lang="en-US" altLang="zh-TW" sz="1200" u="none" strike="noStrike" dirty="0">
                          <a:effectLst/>
                        </a:rPr>
                        <a:t>28,347,871</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0" marR="0" marT="0" marB="0" anchor="ctr"/>
                </a:tc>
                <a:extLst>
                  <a:ext uri="{0D108BD9-81ED-4DB2-BD59-A6C34878D82A}">
                    <a16:rowId xmlns:a16="http://schemas.microsoft.com/office/drawing/2014/main" val="4288020336"/>
                  </a:ext>
                </a:extLst>
              </a:tr>
              <a:tr h="215900">
                <a:tc>
                  <a:txBody>
                    <a:bodyPr/>
                    <a:lstStyle/>
                    <a:p>
                      <a:pPr algn="l" fontAlgn="ctr"/>
                      <a:r>
                        <a:rPr lang="en-US" altLang="zh-TW" sz="1200" u="none" strike="noStrike">
                          <a:effectLst/>
                        </a:rPr>
                        <a:t>1101 </a:t>
                      </a:r>
                      <a:r>
                        <a:rPr lang="zh-TW" altLang="en-US" sz="1200" u="none" strike="noStrike">
                          <a:effectLst/>
                        </a:rPr>
                        <a:t>台泥</a:t>
                      </a: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altLang="zh-TW" sz="1200" u="none" strike="noStrike">
                          <a:effectLst/>
                        </a:rPr>
                        <a:t>2023/09</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altLang="zh-TW" sz="1200" u="none" strike="noStrike" dirty="0">
                          <a:effectLst/>
                        </a:rPr>
                        <a:t>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sz="1200" u="none" strike="noStrike" dirty="0">
                          <a:effectLst/>
                        </a:rPr>
                        <a:t>Y</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sz="1200" u="none" strike="noStrike">
                          <a:effectLst/>
                        </a:rPr>
                        <a:t>Q</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altLang="zh-TW" sz="1200" u="none" strike="noStrike">
                          <a:effectLst/>
                        </a:rPr>
                        <a:t>09</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sz="1200" u="none" strike="noStrike">
                          <a:effectLst/>
                        </a:rPr>
                        <a:t>NTD</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r" fontAlgn="ctr"/>
                      <a:r>
                        <a:rPr lang="en-US" altLang="zh-TW" sz="1200" u="none" strike="noStrike">
                          <a:effectLst/>
                        </a:rPr>
                        <a:t>472,917,462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r" fontAlgn="ctr"/>
                      <a:r>
                        <a:rPr lang="en-US" altLang="zh-TW" sz="1200" u="none" strike="noStrike" dirty="0">
                          <a:effectLst/>
                        </a:rPr>
                        <a:t>27,002,293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0" marR="0" marT="0" marB="0" anchor="ctr"/>
                </a:tc>
                <a:extLst>
                  <a:ext uri="{0D108BD9-81ED-4DB2-BD59-A6C34878D82A}">
                    <a16:rowId xmlns:a16="http://schemas.microsoft.com/office/drawing/2014/main" val="2920976178"/>
                  </a:ext>
                </a:extLst>
              </a:tr>
              <a:tr h="215900">
                <a:tc>
                  <a:txBody>
                    <a:bodyPr/>
                    <a:lstStyle/>
                    <a:p>
                      <a:pPr algn="l" fontAlgn="ctr"/>
                      <a:r>
                        <a:rPr lang="en-US" altLang="zh-TW" sz="1200" u="none" strike="noStrike">
                          <a:effectLst/>
                        </a:rPr>
                        <a:t>1101 </a:t>
                      </a:r>
                      <a:r>
                        <a:rPr lang="zh-TW" altLang="en-US" sz="1200" u="none" strike="noStrike">
                          <a:effectLst/>
                        </a:rPr>
                        <a:t>台泥</a:t>
                      </a: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altLang="zh-TW" sz="1200" u="none" strike="noStrike">
                          <a:effectLst/>
                        </a:rPr>
                        <a:t>2023/06</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altLang="zh-TW" sz="1200" u="none" strike="noStrike">
                          <a:effectLst/>
                        </a:rPr>
                        <a:t>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sz="1200" u="none" strike="noStrike">
                          <a:effectLst/>
                        </a:rPr>
                        <a:t>Y</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sz="1200" u="none" strike="noStrike" dirty="0">
                          <a:effectLst/>
                        </a:rPr>
                        <a:t>Q</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altLang="zh-TW" sz="1200" u="none" strike="noStrike">
                          <a:effectLst/>
                        </a:rPr>
                        <a:t>06</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sz="1200" u="none" strike="noStrike">
                          <a:effectLst/>
                        </a:rPr>
                        <a:t>NTD</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r" fontAlgn="ctr"/>
                      <a:r>
                        <a:rPr lang="en-US" altLang="zh-TW" sz="1200" u="none" strike="noStrike">
                          <a:effectLst/>
                        </a:rPr>
                        <a:t>456,341,649</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r" fontAlgn="ctr"/>
                      <a:r>
                        <a:rPr lang="en-US" altLang="zh-TW" sz="1200" u="none" strike="noStrike" dirty="0">
                          <a:effectLst/>
                        </a:rPr>
                        <a:t>27,668,242</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0" marR="0" marT="0" marB="0" anchor="ctr"/>
                </a:tc>
                <a:extLst>
                  <a:ext uri="{0D108BD9-81ED-4DB2-BD59-A6C34878D82A}">
                    <a16:rowId xmlns:a16="http://schemas.microsoft.com/office/drawing/2014/main" val="743244233"/>
                  </a:ext>
                </a:extLst>
              </a:tr>
              <a:tr h="215900">
                <a:tc>
                  <a:txBody>
                    <a:bodyPr/>
                    <a:lstStyle/>
                    <a:p>
                      <a:pPr algn="l" fontAlgn="ctr"/>
                      <a:r>
                        <a:rPr lang="en-US" altLang="zh-TW" sz="1200" u="none" strike="noStrike">
                          <a:effectLst/>
                        </a:rPr>
                        <a:t>1101 </a:t>
                      </a:r>
                      <a:r>
                        <a:rPr lang="zh-TW" altLang="en-US" sz="1200" u="none" strike="noStrike">
                          <a:effectLst/>
                        </a:rPr>
                        <a:t>台泥</a:t>
                      </a: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altLang="zh-TW" sz="1200" u="none" strike="noStrike">
                          <a:effectLst/>
                        </a:rPr>
                        <a:t>2023/03</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altLang="zh-TW" sz="1200" u="none" strike="noStrike">
                          <a:effectLst/>
                        </a:rPr>
                        <a:t>1</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sz="1200" u="none" strike="noStrike">
                          <a:effectLst/>
                        </a:rPr>
                        <a:t>Y</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sz="1200" u="none" strike="noStrike">
                          <a:effectLst/>
                        </a:rPr>
                        <a:t>Q</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altLang="zh-TW" sz="1200" u="none" strike="noStrike" dirty="0">
                          <a:effectLst/>
                        </a:rPr>
                        <a:t>03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l" fontAlgn="ctr"/>
                      <a:r>
                        <a:rPr lang="en-US" sz="1200" u="none" strike="noStrike" dirty="0">
                          <a:effectLst/>
                        </a:rPr>
                        <a:t>NTD</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r" fontAlgn="ctr"/>
                      <a:r>
                        <a:rPr lang="en-US" altLang="zh-TW" sz="1200" u="none" strike="noStrike" dirty="0">
                          <a:effectLst/>
                        </a:rPr>
                        <a:t>461,648,368</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0" marR="0" marT="0" marB="0" anchor="ctr"/>
                </a:tc>
                <a:tc>
                  <a:txBody>
                    <a:bodyPr/>
                    <a:lstStyle/>
                    <a:p>
                      <a:pPr algn="r" fontAlgn="ctr"/>
                      <a:r>
                        <a:rPr lang="en-US" altLang="zh-TW" sz="1200" u="none" strike="noStrike" dirty="0">
                          <a:effectLst/>
                        </a:rPr>
                        <a:t>26,295,929</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0" marR="0" marT="0" marB="0" anchor="ctr"/>
                </a:tc>
                <a:extLst>
                  <a:ext uri="{0D108BD9-81ED-4DB2-BD59-A6C34878D82A}">
                    <a16:rowId xmlns:a16="http://schemas.microsoft.com/office/drawing/2014/main" val="1639531037"/>
                  </a:ext>
                </a:extLst>
              </a:tr>
            </a:tbl>
          </a:graphicData>
        </a:graphic>
      </p:graphicFrame>
      <p:sp>
        <p:nvSpPr>
          <p:cNvPr id="7" name="矩形 6"/>
          <p:cNvSpPr/>
          <p:nvPr/>
        </p:nvSpPr>
        <p:spPr>
          <a:xfrm>
            <a:off x="1459522" y="1951892"/>
            <a:ext cx="1348155" cy="463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累計</a:t>
            </a:r>
            <a:endParaRPr lang="zh-TW" altLang="en-US" dirty="0"/>
          </a:p>
        </p:txBody>
      </p:sp>
      <p:sp>
        <p:nvSpPr>
          <p:cNvPr id="8" name="矩形 7"/>
          <p:cNvSpPr/>
          <p:nvPr/>
        </p:nvSpPr>
        <p:spPr>
          <a:xfrm>
            <a:off x="1459522" y="4267200"/>
            <a:ext cx="1400910" cy="46306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TW" altLang="en-US" dirty="0"/>
              <a:t>非</a:t>
            </a:r>
            <a:r>
              <a:rPr lang="zh-TW" altLang="en-US" dirty="0" smtClean="0"/>
              <a:t>累計 </a:t>
            </a:r>
            <a:endParaRPr lang="zh-TW" altLang="en-US" dirty="0"/>
          </a:p>
        </p:txBody>
      </p:sp>
      <p:sp>
        <p:nvSpPr>
          <p:cNvPr id="9" name="矩形 8"/>
          <p:cNvSpPr/>
          <p:nvPr/>
        </p:nvSpPr>
        <p:spPr>
          <a:xfrm>
            <a:off x="6482861" y="1814029"/>
            <a:ext cx="1541586" cy="463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存量</a:t>
            </a:r>
            <a:r>
              <a:rPr lang="zh-TW" altLang="en-US" dirty="0" smtClean="0"/>
              <a:t>，</a:t>
            </a:r>
            <a:r>
              <a:rPr lang="en-US" altLang="zh-TW" dirty="0" smtClean="0"/>
              <a:t>stock</a:t>
            </a:r>
            <a:endParaRPr lang="zh-TW" altLang="en-US" dirty="0"/>
          </a:p>
        </p:txBody>
      </p:sp>
      <p:sp>
        <p:nvSpPr>
          <p:cNvPr id="10" name="矩形 9"/>
          <p:cNvSpPr/>
          <p:nvPr/>
        </p:nvSpPr>
        <p:spPr>
          <a:xfrm>
            <a:off x="8563707" y="1861223"/>
            <a:ext cx="1594340" cy="46306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TW" altLang="en-US" dirty="0" smtClean="0"/>
              <a:t>流量</a:t>
            </a:r>
            <a:r>
              <a:rPr lang="zh-TW" altLang="en-US" dirty="0" smtClean="0"/>
              <a:t>，</a:t>
            </a:r>
            <a:r>
              <a:rPr lang="en-US" altLang="zh-TW" dirty="0" smtClean="0"/>
              <a:t>flow</a:t>
            </a:r>
            <a:endParaRPr lang="zh-TW" altLang="en-US" dirty="0"/>
          </a:p>
        </p:txBody>
      </p:sp>
      <p:cxnSp>
        <p:nvCxnSpPr>
          <p:cNvPr id="11" name="直線單箭頭接點 10"/>
          <p:cNvCxnSpPr/>
          <p:nvPr/>
        </p:nvCxnSpPr>
        <p:spPr>
          <a:xfrm>
            <a:off x="7039708" y="2274276"/>
            <a:ext cx="213946"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H="1">
            <a:off x="8639908" y="2329543"/>
            <a:ext cx="750040" cy="250941"/>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352247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上週作業說明</a:t>
            </a:r>
          </a:p>
        </p:txBody>
      </p:sp>
      <p:sp>
        <p:nvSpPr>
          <p:cNvPr id="3" name="內容版面配置區 2"/>
          <p:cNvSpPr>
            <a:spLocks noGrp="1"/>
          </p:cNvSpPr>
          <p:nvPr>
            <p:ph idx="1"/>
          </p:nvPr>
        </p:nvSpPr>
        <p:spPr/>
        <p:txBody>
          <a:bodyPr/>
          <a:lstStyle/>
          <a:p>
            <a:r>
              <a:rPr lang="zh-TW" altLang="en-US" dirty="0" smtClean="0"/>
              <a:t>流量的累積數字可由非累積數字計算</a:t>
            </a:r>
            <a:endParaRPr lang="en-US" altLang="zh-TW" dirty="0" smtClean="0"/>
          </a:p>
          <a:p>
            <a:r>
              <a:rPr lang="en-US" altLang="zh-TW" dirty="0"/>
              <a:t>28347871 </a:t>
            </a:r>
          </a:p>
          <a:p>
            <a:r>
              <a:rPr lang="en-US" altLang="zh-TW" dirty="0"/>
              <a:t>27002293 </a:t>
            </a:r>
          </a:p>
          <a:p>
            <a:r>
              <a:rPr lang="en-US" altLang="zh-TW" dirty="0"/>
              <a:t>27668242 </a:t>
            </a:r>
          </a:p>
          <a:p>
            <a:r>
              <a:rPr lang="en-US" altLang="zh-TW" dirty="0"/>
              <a:t>26295929 </a:t>
            </a:r>
          </a:p>
          <a:p>
            <a:endParaRPr lang="en-US" altLang="zh-TW" dirty="0" smtClean="0"/>
          </a:p>
          <a:p>
            <a:pPr marL="0" indent="0">
              <a:buNone/>
            </a:pPr>
            <a:endParaRPr lang="en-US" altLang="zh-TW" dirty="0"/>
          </a:p>
          <a:p>
            <a:pPr marL="0" indent="0">
              <a:buNone/>
            </a:pPr>
            <a:endParaRPr lang="en-US" altLang="zh-TW" dirty="0" smtClean="0"/>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4FAB73BC-B049-4115-A692-8D63A059BFB8}" type="slidenum">
              <a:rPr lang="en-US" smtClean="0"/>
              <a:t>26</a:t>
            </a:fld>
            <a:endParaRPr lang="en-US" dirty="0"/>
          </a:p>
        </p:txBody>
      </p:sp>
      <p:graphicFrame>
        <p:nvGraphicFramePr>
          <p:cNvPr id="5" name="表格 4"/>
          <p:cNvGraphicFramePr>
            <a:graphicFrameLocks noGrp="1"/>
          </p:cNvGraphicFramePr>
          <p:nvPr>
            <p:extLst>
              <p:ext uri="{D42A27DB-BD31-4B8C-83A1-F6EECF244321}">
                <p14:modId xmlns:p14="http://schemas.microsoft.com/office/powerpoint/2010/main" val="2076734785"/>
              </p:ext>
            </p:extLst>
          </p:nvPr>
        </p:nvGraphicFramePr>
        <p:xfrm>
          <a:off x="3183128" y="3753104"/>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671960749"/>
                    </a:ext>
                  </a:extLst>
                </a:gridCol>
                <a:gridCol w="4064000">
                  <a:extLst>
                    <a:ext uri="{9D8B030D-6E8A-4147-A177-3AD203B41FA5}">
                      <a16:colId xmlns:a16="http://schemas.microsoft.com/office/drawing/2014/main" val="2675021694"/>
                    </a:ext>
                  </a:extLst>
                </a:gridCol>
              </a:tblGrid>
              <a:tr h="370840">
                <a:tc>
                  <a:txBody>
                    <a:bodyPr/>
                    <a:lstStyle/>
                    <a:p>
                      <a:r>
                        <a:rPr lang="zh-TW" altLang="en-US" dirty="0" smtClean="0"/>
                        <a:t>累積</a:t>
                      </a:r>
                      <a:endParaRPr lang="zh-TW" altLang="en-US" dirty="0"/>
                    </a:p>
                  </a:txBody>
                  <a:tcPr/>
                </a:tc>
                <a:tc>
                  <a:txBody>
                    <a:bodyPr/>
                    <a:lstStyle/>
                    <a:p>
                      <a:r>
                        <a:rPr lang="zh-TW" altLang="en-US" dirty="0" smtClean="0"/>
                        <a:t>非累積</a:t>
                      </a:r>
                      <a:endParaRPr lang="zh-TW" altLang="en-US" dirty="0"/>
                    </a:p>
                  </a:txBody>
                  <a:tcPr/>
                </a:tc>
                <a:extLst>
                  <a:ext uri="{0D108BD9-81ED-4DB2-BD59-A6C34878D82A}">
                    <a16:rowId xmlns:a16="http://schemas.microsoft.com/office/drawing/2014/main" val="3243320174"/>
                  </a:ext>
                </a:extLst>
              </a:tr>
              <a:tr h="370840">
                <a:tc>
                  <a:txBody>
                    <a:bodyPr/>
                    <a:lstStyle/>
                    <a:p>
                      <a:r>
                        <a:rPr lang="en-US" altLang="zh-TW" dirty="0" smtClean="0"/>
                        <a:t>Acc_Q1 =</a:t>
                      </a:r>
                      <a:endParaRPr lang="zh-TW" altLang="en-US" dirty="0"/>
                    </a:p>
                  </a:txBody>
                  <a:tcPr/>
                </a:tc>
                <a:tc>
                  <a:txBody>
                    <a:bodyPr/>
                    <a:lstStyle/>
                    <a:p>
                      <a:r>
                        <a:rPr lang="en-US" altLang="zh-TW" dirty="0" smtClean="0"/>
                        <a:t>Q1</a:t>
                      </a:r>
                      <a:endParaRPr lang="zh-TW" altLang="en-US" dirty="0"/>
                    </a:p>
                  </a:txBody>
                  <a:tcPr/>
                </a:tc>
                <a:extLst>
                  <a:ext uri="{0D108BD9-81ED-4DB2-BD59-A6C34878D82A}">
                    <a16:rowId xmlns:a16="http://schemas.microsoft.com/office/drawing/2014/main" val="4171997062"/>
                  </a:ext>
                </a:extLst>
              </a:tr>
              <a:tr h="370840">
                <a:tc>
                  <a:txBody>
                    <a:bodyPr/>
                    <a:lstStyle/>
                    <a:p>
                      <a:r>
                        <a:rPr lang="en-US" altLang="zh-TW" dirty="0" smtClean="0"/>
                        <a:t>Acc_</a:t>
                      </a:r>
                      <a:r>
                        <a:rPr lang="en-US" altLang="zh-TW" dirty="0" smtClean="0"/>
                        <a:t>Q2</a:t>
                      </a:r>
                      <a:r>
                        <a:rPr lang="en-US" altLang="zh-TW" dirty="0" smtClean="0"/>
                        <a:t> =</a:t>
                      </a:r>
                      <a:endParaRPr lang="zh-TW" altLang="en-US" dirty="0"/>
                    </a:p>
                  </a:txBody>
                  <a:tcPr/>
                </a:tc>
                <a:tc>
                  <a:txBody>
                    <a:bodyPr/>
                    <a:lstStyle/>
                    <a:p>
                      <a:r>
                        <a:rPr lang="en-US" altLang="zh-TW" dirty="0" smtClean="0"/>
                        <a:t>Q1+Q2</a:t>
                      </a:r>
                      <a:endParaRPr lang="zh-TW" altLang="en-US" dirty="0"/>
                    </a:p>
                  </a:txBody>
                  <a:tcPr/>
                </a:tc>
                <a:extLst>
                  <a:ext uri="{0D108BD9-81ED-4DB2-BD59-A6C34878D82A}">
                    <a16:rowId xmlns:a16="http://schemas.microsoft.com/office/drawing/2014/main" val="891587013"/>
                  </a:ext>
                </a:extLst>
              </a:tr>
              <a:tr h="370840">
                <a:tc>
                  <a:txBody>
                    <a:bodyPr/>
                    <a:lstStyle/>
                    <a:p>
                      <a:r>
                        <a:rPr lang="en-US" altLang="zh-TW" dirty="0" smtClean="0"/>
                        <a:t>Acc_</a:t>
                      </a:r>
                      <a:r>
                        <a:rPr lang="en-US" altLang="zh-TW" dirty="0" smtClean="0"/>
                        <a:t>Q3</a:t>
                      </a:r>
                      <a:r>
                        <a:rPr lang="en-US" altLang="zh-TW" dirty="0" smtClean="0"/>
                        <a:t> =</a:t>
                      </a:r>
                      <a:endParaRPr lang="zh-TW" altLang="en-US" dirty="0"/>
                    </a:p>
                  </a:txBody>
                  <a:tcPr/>
                </a:tc>
                <a:tc>
                  <a:txBody>
                    <a:bodyPr/>
                    <a:lstStyle/>
                    <a:p>
                      <a:r>
                        <a:rPr lang="en-US" altLang="zh-TW" dirty="0" smtClean="0"/>
                        <a:t>Q1+Q2+Q3</a:t>
                      </a:r>
                      <a:endParaRPr lang="zh-TW" altLang="en-US" dirty="0"/>
                    </a:p>
                  </a:txBody>
                  <a:tcPr/>
                </a:tc>
                <a:extLst>
                  <a:ext uri="{0D108BD9-81ED-4DB2-BD59-A6C34878D82A}">
                    <a16:rowId xmlns:a16="http://schemas.microsoft.com/office/drawing/2014/main" val="1244513028"/>
                  </a:ext>
                </a:extLst>
              </a:tr>
              <a:tr h="370840">
                <a:tc>
                  <a:txBody>
                    <a:bodyPr/>
                    <a:lstStyle/>
                    <a:p>
                      <a:r>
                        <a:rPr lang="en-US" altLang="zh-TW" dirty="0" smtClean="0"/>
                        <a:t>Acc_</a:t>
                      </a:r>
                      <a:r>
                        <a:rPr lang="en-US" altLang="zh-TW" dirty="0" smtClean="0"/>
                        <a:t>Q4</a:t>
                      </a:r>
                      <a:r>
                        <a:rPr lang="en-US" altLang="zh-TW" dirty="0" smtClean="0"/>
                        <a:t> =</a:t>
                      </a:r>
                      <a:endParaRPr lang="zh-TW" altLang="en-US" dirty="0"/>
                    </a:p>
                  </a:txBody>
                  <a:tcPr/>
                </a:tc>
                <a:tc>
                  <a:txBody>
                    <a:bodyPr/>
                    <a:lstStyle/>
                    <a:p>
                      <a:r>
                        <a:rPr lang="en-US" altLang="zh-TW" dirty="0" smtClean="0"/>
                        <a:t>Q1+Q2+Q3+Q4</a:t>
                      </a:r>
                      <a:endParaRPr lang="zh-TW" altLang="en-US" dirty="0"/>
                    </a:p>
                  </a:txBody>
                  <a:tcPr/>
                </a:tc>
                <a:extLst>
                  <a:ext uri="{0D108BD9-81ED-4DB2-BD59-A6C34878D82A}">
                    <a16:rowId xmlns:a16="http://schemas.microsoft.com/office/drawing/2014/main" val="1710021655"/>
                  </a:ext>
                </a:extLst>
              </a:tr>
            </a:tbl>
          </a:graphicData>
        </a:graphic>
      </p:graphicFrame>
    </p:spTree>
    <p:extLst>
      <p:ext uri="{BB962C8B-B14F-4D97-AF65-F5344CB8AC3E}">
        <p14:creationId xmlns:p14="http://schemas.microsoft.com/office/powerpoint/2010/main" val="2046897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簡單計算程式撰寫</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4FAB73BC-B049-4115-A692-8D63A059BFB8}" type="slidenum">
              <a:rPr lang="en-US" smtClean="0"/>
              <a:t>27</a:t>
            </a:fld>
            <a:endParaRPr lang="en-US" dirty="0"/>
          </a:p>
        </p:txBody>
      </p:sp>
      <p:pic>
        <p:nvPicPr>
          <p:cNvPr id="5" name="圖片 4"/>
          <p:cNvPicPr>
            <a:picLocks noChangeAspect="1"/>
          </p:cNvPicPr>
          <p:nvPr/>
        </p:nvPicPr>
        <p:blipFill>
          <a:blip r:embed="rId2"/>
          <a:stretch>
            <a:fillRect/>
          </a:stretch>
        </p:blipFill>
        <p:spPr>
          <a:xfrm>
            <a:off x="1523998" y="2275132"/>
            <a:ext cx="9535233" cy="3424732"/>
          </a:xfrm>
          <a:prstGeom prst="rect">
            <a:avLst/>
          </a:prstGeom>
        </p:spPr>
      </p:pic>
    </p:spTree>
    <p:extLst>
      <p:ext uri="{BB962C8B-B14F-4D97-AF65-F5344CB8AC3E}">
        <p14:creationId xmlns:p14="http://schemas.microsoft.com/office/powerpoint/2010/main" val="3824738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在</a:t>
            </a:r>
            <a:r>
              <a:rPr lang="en-US" altLang="zh-TW" dirty="0" smtClean="0"/>
              <a:t>GITHUB</a:t>
            </a:r>
            <a:r>
              <a:rPr lang="zh-TW" altLang="en-US" dirty="0" smtClean="0"/>
              <a:t>中儲存副本</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4FAB73BC-B049-4115-A692-8D63A059BFB8}" type="slidenum">
              <a:rPr lang="en-US" smtClean="0"/>
              <a:t>28</a:t>
            </a:fld>
            <a:endParaRPr lang="en-US" dirty="0"/>
          </a:p>
        </p:txBody>
      </p:sp>
      <p:pic>
        <p:nvPicPr>
          <p:cNvPr id="5" name="圖片 4"/>
          <p:cNvPicPr>
            <a:picLocks noChangeAspect="1"/>
          </p:cNvPicPr>
          <p:nvPr/>
        </p:nvPicPr>
        <p:blipFill>
          <a:blip r:embed="rId2"/>
          <a:stretch>
            <a:fillRect/>
          </a:stretch>
        </p:blipFill>
        <p:spPr>
          <a:xfrm>
            <a:off x="2467708" y="2211907"/>
            <a:ext cx="6771573" cy="4243439"/>
          </a:xfrm>
          <a:prstGeom prst="rect">
            <a:avLst/>
          </a:prstGeom>
        </p:spPr>
      </p:pic>
    </p:spTree>
    <p:extLst>
      <p:ext uri="{BB962C8B-B14F-4D97-AF65-F5344CB8AC3E}">
        <p14:creationId xmlns:p14="http://schemas.microsoft.com/office/powerpoint/2010/main" val="40799238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是不是沒有這個</a:t>
            </a:r>
            <a:r>
              <a:rPr lang="zh-TW" altLang="en-US" dirty="0"/>
              <a:t>儲存庫呢</a:t>
            </a:r>
            <a:r>
              <a:rPr lang="en-US" altLang="zh-TW" dirty="0"/>
              <a:t>?</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1069975" y="3804060"/>
            <a:ext cx="10058400" cy="684980"/>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29</a:t>
            </a:fld>
            <a:endParaRPr lang="en-US" dirty="0"/>
          </a:p>
        </p:txBody>
      </p:sp>
      <p:pic>
        <p:nvPicPr>
          <p:cNvPr id="5" name="圖片 4"/>
          <p:cNvPicPr>
            <a:picLocks noChangeAspect="1"/>
          </p:cNvPicPr>
          <p:nvPr/>
        </p:nvPicPr>
        <p:blipFill>
          <a:blip r:embed="rId3"/>
          <a:stretch>
            <a:fillRect/>
          </a:stretch>
        </p:blipFill>
        <p:spPr>
          <a:xfrm>
            <a:off x="794692" y="1672764"/>
            <a:ext cx="10836476" cy="3227482"/>
          </a:xfrm>
          <a:prstGeom prst="rect">
            <a:avLst/>
          </a:prstGeom>
        </p:spPr>
      </p:pic>
    </p:spTree>
    <p:extLst>
      <p:ext uri="{BB962C8B-B14F-4D97-AF65-F5344CB8AC3E}">
        <p14:creationId xmlns:p14="http://schemas.microsoft.com/office/powerpoint/2010/main" val="2459249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利用 </a:t>
            </a:r>
            <a:r>
              <a:rPr lang="en-US" altLang="zh-TW" dirty="0"/>
              <a:t>GitHub</a:t>
            </a:r>
            <a:r>
              <a:rPr lang="zh-TW" altLang="en-US" dirty="0"/>
              <a:t> 繳交作業</a:t>
            </a:r>
          </a:p>
        </p:txBody>
      </p:sp>
      <p:sp>
        <p:nvSpPr>
          <p:cNvPr id="3" name="內容版面配置區 2"/>
          <p:cNvSpPr>
            <a:spLocks noGrp="1"/>
          </p:cNvSpPr>
          <p:nvPr>
            <p:ph idx="1"/>
          </p:nvPr>
        </p:nvSpPr>
        <p:spPr/>
        <p:txBody>
          <a:bodyPr/>
          <a:lstStyle/>
          <a:p>
            <a:r>
              <a:rPr lang="en-US" altLang="zh-TW" dirty="0"/>
              <a:t>(1) GitHub</a:t>
            </a:r>
            <a:r>
              <a:rPr lang="zh-TW" altLang="en-US" dirty="0"/>
              <a:t>帳號申請</a:t>
            </a:r>
          </a:p>
          <a:p>
            <a:r>
              <a:rPr lang="en-US" altLang="zh-TW" dirty="0"/>
              <a:t>(2) GitHub</a:t>
            </a:r>
            <a:r>
              <a:rPr lang="zh-TW" altLang="en-US" dirty="0"/>
              <a:t>上</a:t>
            </a:r>
            <a:r>
              <a:rPr lang="zh-TW" altLang="en-US" dirty="0" smtClean="0"/>
              <a:t>傳</a:t>
            </a:r>
            <a:r>
              <a:rPr lang="en-US" altLang="zh-TW" dirty="0" smtClean="0"/>
              <a:t>csv</a:t>
            </a:r>
            <a:r>
              <a:rPr lang="zh-TW" altLang="en-US" dirty="0" smtClean="0"/>
              <a:t>資料</a:t>
            </a:r>
            <a:endParaRPr lang="zh-TW" altLang="en-US" dirty="0"/>
          </a:p>
          <a:p>
            <a:r>
              <a:rPr lang="en-US" altLang="zh-TW" dirty="0"/>
              <a:t>(3) </a:t>
            </a:r>
            <a:r>
              <a:rPr lang="zh-TW" altLang="en-US" dirty="0"/>
              <a:t>利用</a:t>
            </a:r>
            <a:r>
              <a:rPr lang="en-US" altLang="zh-TW" dirty="0"/>
              <a:t>Python</a:t>
            </a:r>
            <a:r>
              <a:rPr lang="zh-TW" altLang="en-US" dirty="0"/>
              <a:t>從</a:t>
            </a:r>
            <a:r>
              <a:rPr lang="en-US" altLang="zh-TW" dirty="0"/>
              <a:t>GitHub</a:t>
            </a:r>
            <a:r>
              <a:rPr lang="zh-TW" altLang="en-US" dirty="0" smtClean="0"/>
              <a:t>下載</a:t>
            </a:r>
            <a:r>
              <a:rPr lang="en-US" altLang="zh-TW" dirty="0" smtClean="0"/>
              <a:t>csv</a:t>
            </a:r>
            <a:r>
              <a:rPr lang="zh-TW" altLang="en-US" dirty="0"/>
              <a:t>資料</a:t>
            </a:r>
          </a:p>
          <a:p>
            <a:r>
              <a:rPr lang="en-US" altLang="zh-TW" dirty="0"/>
              <a:t>(4) </a:t>
            </a:r>
            <a:r>
              <a:rPr lang="zh-TW" altLang="en-US" dirty="0" smtClean="0"/>
              <a:t>至</a:t>
            </a:r>
            <a:r>
              <a:rPr lang="en-US" altLang="zh-TW" dirty="0" err="1" smtClean="0"/>
              <a:t>TronClass</a:t>
            </a:r>
            <a:r>
              <a:rPr lang="zh-TW" altLang="en-US" dirty="0" smtClean="0"/>
              <a:t>繳交連結</a:t>
            </a:r>
            <a:endParaRPr lang="zh-TW" altLang="en-US" dirty="0"/>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3</a:t>
            </a:fld>
            <a:endParaRPr lang="zh-TW" altLang="en-US"/>
          </a:p>
        </p:txBody>
      </p:sp>
    </p:spTree>
    <p:extLst>
      <p:ext uri="{BB962C8B-B14F-4D97-AF65-F5344CB8AC3E}">
        <p14:creationId xmlns:p14="http://schemas.microsoft.com/office/powerpoint/2010/main" val="20583781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建構儲存庫</a:t>
            </a:r>
            <a:r>
              <a:rPr lang="en-US" altLang="zh-TW" dirty="0" smtClean="0"/>
              <a:t/>
            </a:r>
            <a:br>
              <a:rPr lang="en-US" altLang="zh-TW" dirty="0" smtClean="0"/>
            </a:br>
            <a:r>
              <a:rPr lang="zh-TW" altLang="en-US" dirty="0"/>
              <a:t> </a:t>
            </a:r>
            <a:r>
              <a:rPr lang="zh-TW" altLang="en-US" dirty="0" smtClean="0"/>
              <a:t>                 </a:t>
            </a:r>
            <a:r>
              <a:rPr lang="en-US" altLang="zh-TW" dirty="0" smtClean="0"/>
              <a:t>-- </a:t>
            </a:r>
            <a:r>
              <a:rPr lang="zh-TW" altLang="en-US" dirty="0" smtClean="0"/>
              <a:t>進入首頁畫面</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30</a:t>
            </a:fld>
            <a:endParaRPr lang="zh-TW" altLang="en-US"/>
          </a:p>
        </p:txBody>
      </p:sp>
      <p:pic>
        <p:nvPicPr>
          <p:cNvPr id="5" name="圖片 4"/>
          <p:cNvPicPr>
            <a:picLocks noChangeAspect="1"/>
          </p:cNvPicPr>
          <p:nvPr/>
        </p:nvPicPr>
        <p:blipFill>
          <a:blip r:embed="rId2"/>
          <a:stretch>
            <a:fillRect/>
          </a:stretch>
        </p:blipFill>
        <p:spPr>
          <a:xfrm>
            <a:off x="1288288" y="2026315"/>
            <a:ext cx="9191752" cy="4718709"/>
          </a:xfrm>
          <a:prstGeom prst="rect">
            <a:avLst/>
          </a:prstGeom>
        </p:spPr>
      </p:pic>
      <p:sp>
        <p:nvSpPr>
          <p:cNvPr id="6" name="矩形 5"/>
          <p:cNvSpPr/>
          <p:nvPr/>
        </p:nvSpPr>
        <p:spPr>
          <a:xfrm>
            <a:off x="1249680" y="2438400"/>
            <a:ext cx="2037080" cy="206248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95040" y="4240584"/>
            <a:ext cx="2235200" cy="21703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11368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建構儲存庫</a:t>
            </a:r>
            <a:r>
              <a:rPr lang="en-US" altLang="zh-TW" dirty="0"/>
              <a:t/>
            </a:r>
            <a:br>
              <a:rPr lang="en-US" altLang="zh-TW" dirty="0"/>
            </a:br>
            <a:r>
              <a:rPr lang="zh-TW" altLang="en-US" dirty="0"/>
              <a:t>                  </a:t>
            </a:r>
            <a:r>
              <a:rPr lang="en-US" altLang="zh-TW" dirty="0" smtClean="0"/>
              <a:t>--</a:t>
            </a:r>
            <a:r>
              <a:rPr lang="zh-TW" altLang="en-US" dirty="0" smtClean="0"/>
              <a:t>命名儲存庫</a:t>
            </a:r>
            <a:endParaRPr lang="zh-TW" altLang="en-US" dirty="0"/>
          </a:p>
        </p:txBody>
      </p:sp>
      <p:sp>
        <p:nvSpPr>
          <p:cNvPr id="3" name="內容版面配置區 2"/>
          <p:cNvSpPr>
            <a:spLocks noGrp="1"/>
          </p:cNvSpPr>
          <p:nvPr>
            <p:ph idx="1"/>
          </p:nvPr>
        </p:nvSpPr>
        <p:spPr/>
        <p:txBody>
          <a:bodyPr/>
          <a:lstStyle/>
          <a:p>
            <a:r>
              <a:rPr lang="zh-TW" altLang="en-US" dirty="0"/>
              <a:t>建立新的儲存庫，命名為「</a:t>
            </a:r>
            <a:r>
              <a:rPr lang="en-US" altLang="zh-TW" dirty="0" err="1"/>
              <a:t>fin_data</a:t>
            </a:r>
            <a:r>
              <a:rPr lang="zh-TW" altLang="en-US" dirty="0"/>
              <a:t>」</a:t>
            </a:r>
            <a:endParaRPr lang="en-US" altLang="zh-TW" dirty="0"/>
          </a:p>
          <a:p>
            <a:r>
              <a:rPr lang="zh-TW" altLang="en-US" dirty="0"/>
              <a:t>讓任何人都可以從中下載所需的資料</a:t>
            </a: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31</a:t>
            </a:fld>
            <a:endParaRPr lang="zh-TW" altLang="en-US"/>
          </a:p>
        </p:txBody>
      </p:sp>
      <p:pic>
        <p:nvPicPr>
          <p:cNvPr id="5" name="圖片 4"/>
          <p:cNvPicPr>
            <a:picLocks noChangeAspect="1"/>
          </p:cNvPicPr>
          <p:nvPr/>
        </p:nvPicPr>
        <p:blipFill>
          <a:blip r:embed="rId2"/>
          <a:stretch>
            <a:fillRect/>
          </a:stretch>
        </p:blipFill>
        <p:spPr>
          <a:xfrm>
            <a:off x="6474242" y="2392680"/>
            <a:ext cx="4269958" cy="4167008"/>
          </a:xfrm>
          <a:prstGeom prst="rect">
            <a:avLst/>
          </a:prstGeom>
        </p:spPr>
      </p:pic>
      <p:sp>
        <p:nvSpPr>
          <p:cNvPr id="6" name="矩形 5"/>
          <p:cNvSpPr/>
          <p:nvPr/>
        </p:nvSpPr>
        <p:spPr>
          <a:xfrm>
            <a:off x="6589932" y="5627076"/>
            <a:ext cx="2235200" cy="69010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55293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作業繳交</a:t>
            </a:r>
            <a:endParaRPr lang="zh-TW" altLang="en-US" dirty="0"/>
          </a:p>
        </p:txBody>
      </p:sp>
      <p:sp>
        <p:nvSpPr>
          <p:cNvPr id="3" name="內容版面配置區 2"/>
          <p:cNvSpPr>
            <a:spLocks noGrp="1"/>
          </p:cNvSpPr>
          <p:nvPr>
            <p:ph idx="1"/>
          </p:nvPr>
        </p:nvSpPr>
        <p:spPr/>
        <p:txBody>
          <a:bodyPr/>
          <a:lstStyle/>
          <a:p>
            <a:r>
              <a:rPr lang="zh-TW" altLang="en-US" dirty="0" smtClean="0"/>
              <a:t>在該儲存庫找到</a:t>
            </a:r>
            <a:r>
              <a:rPr lang="en-US" altLang="zh-TW" dirty="0" smtClean="0"/>
              <a:t>.IPYNB</a:t>
            </a:r>
            <a:r>
              <a:rPr lang="zh-TW" altLang="en-US" dirty="0" smtClean="0"/>
              <a:t>檔，並點開來</a:t>
            </a:r>
            <a:endParaRPr lang="zh-TW" altLang="en-US" dirty="0"/>
          </a:p>
        </p:txBody>
      </p:sp>
      <p:sp>
        <p:nvSpPr>
          <p:cNvPr id="4" name="投影片編號版面配置區 3"/>
          <p:cNvSpPr>
            <a:spLocks noGrp="1"/>
          </p:cNvSpPr>
          <p:nvPr>
            <p:ph type="sldNum" sz="quarter" idx="12"/>
          </p:nvPr>
        </p:nvSpPr>
        <p:spPr/>
        <p:txBody>
          <a:bodyPr/>
          <a:lstStyle/>
          <a:p>
            <a:fld id="{4FAB73BC-B049-4115-A692-8D63A059BFB8}" type="slidenum">
              <a:rPr lang="en-US" smtClean="0"/>
              <a:t>32</a:t>
            </a:fld>
            <a:endParaRPr lang="en-US" dirty="0"/>
          </a:p>
        </p:txBody>
      </p:sp>
      <p:pic>
        <p:nvPicPr>
          <p:cNvPr id="5" name="圖片 4"/>
          <p:cNvPicPr>
            <a:picLocks noChangeAspect="1"/>
          </p:cNvPicPr>
          <p:nvPr/>
        </p:nvPicPr>
        <p:blipFill>
          <a:blip r:embed="rId2"/>
          <a:stretch>
            <a:fillRect/>
          </a:stretch>
        </p:blipFill>
        <p:spPr>
          <a:xfrm>
            <a:off x="1141370" y="2636530"/>
            <a:ext cx="9915355" cy="675239"/>
          </a:xfrm>
          <a:prstGeom prst="rect">
            <a:avLst/>
          </a:prstGeom>
        </p:spPr>
      </p:pic>
    </p:spTree>
    <p:extLst>
      <p:ext uri="{BB962C8B-B14F-4D97-AF65-F5344CB8AC3E}">
        <p14:creationId xmlns:p14="http://schemas.microsoft.com/office/powerpoint/2010/main" val="343181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4FAB73BC-B049-4115-A692-8D63A059BFB8}" type="slidenum">
              <a:rPr lang="en-US" smtClean="0"/>
              <a:t>33</a:t>
            </a:fld>
            <a:endParaRPr lang="en-US" dirty="0"/>
          </a:p>
        </p:txBody>
      </p:sp>
      <p:pic>
        <p:nvPicPr>
          <p:cNvPr id="5" name="圖片 4"/>
          <p:cNvPicPr>
            <a:picLocks noChangeAspect="1"/>
          </p:cNvPicPr>
          <p:nvPr/>
        </p:nvPicPr>
        <p:blipFill>
          <a:blip r:embed="rId2"/>
          <a:stretch>
            <a:fillRect/>
          </a:stretch>
        </p:blipFill>
        <p:spPr>
          <a:xfrm>
            <a:off x="1412880" y="417052"/>
            <a:ext cx="9372335" cy="5633731"/>
          </a:xfrm>
          <a:prstGeom prst="rect">
            <a:avLst/>
          </a:prstGeom>
        </p:spPr>
      </p:pic>
    </p:spTree>
    <p:extLst>
      <p:ext uri="{BB962C8B-B14F-4D97-AF65-F5344CB8AC3E}">
        <p14:creationId xmlns:p14="http://schemas.microsoft.com/office/powerpoint/2010/main" val="220119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請回傳中文連結</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4FAB73BC-B049-4115-A692-8D63A059BFB8}" type="slidenum">
              <a:rPr lang="en-US" smtClean="0"/>
              <a:t>34</a:t>
            </a:fld>
            <a:endParaRPr lang="en-US" dirty="0"/>
          </a:p>
        </p:txBody>
      </p:sp>
      <p:sp>
        <p:nvSpPr>
          <p:cNvPr id="5" name="內容版面配置區 4"/>
          <p:cNvSpPr>
            <a:spLocks noGrp="1"/>
          </p:cNvSpPr>
          <p:nvPr>
            <p:ph idx="1"/>
          </p:nvPr>
        </p:nvSpPr>
        <p:spPr>
          <a:prstGeom prst="rect">
            <a:avLst/>
          </a:prstGeom>
        </p:spPr>
        <p:txBody>
          <a:bodyPr wrap="square">
            <a:spAutoFit/>
          </a:bodyPr>
          <a:lstStyle/>
          <a:p>
            <a:r>
              <a:rPr lang="zh-TW" altLang="en-US" dirty="0"/>
              <a:t>https://github.com/fju155447/fin_data/blob/main/%E8%A8%88%E7%AE%97%E7%B4%AF%E7%A9%8D%E6%95%B8%E5%AD%97.ipynb</a:t>
            </a:r>
          </a:p>
        </p:txBody>
      </p:sp>
      <p:sp>
        <p:nvSpPr>
          <p:cNvPr id="6" name="矩形 5"/>
          <p:cNvSpPr/>
          <p:nvPr/>
        </p:nvSpPr>
        <p:spPr>
          <a:xfrm>
            <a:off x="1295399" y="2924645"/>
            <a:ext cx="9255370" cy="369332"/>
          </a:xfrm>
          <a:prstGeom prst="rect">
            <a:avLst/>
          </a:prstGeom>
        </p:spPr>
        <p:txBody>
          <a:bodyPr wrap="square">
            <a:spAutoFit/>
          </a:bodyPr>
          <a:lstStyle/>
          <a:p>
            <a:r>
              <a:rPr lang="en-US" altLang="zh-TW" dirty="0">
                <a:solidFill>
                  <a:srgbClr val="FF0000"/>
                </a:solidFill>
              </a:rPr>
              <a:t>h</a:t>
            </a:r>
            <a:r>
              <a:rPr lang="zh-TW" altLang="en-US" dirty="0" smtClean="0">
                <a:solidFill>
                  <a:srgbClr val="FF0000"/>
                </a:solidFill>
              </a:rPr>
              <a:t>ttps</a:t>
            </a:r>
            <a:r>
              <a:rPr lang="zh-TW" altLang="en-US" dirty="0">
                <a:solidFill>
                  <a:srgbClr val="FF0000"/>
                </a:solidFill>
              </a:rPr>
              <a:t>://github.com/fju155447/fin_data/blob/main/計算累積數字.ipynb</a:t>
            </a:r>
          </a:p>
        </p:txBody>
      </p:sp>
      <p:pic>
        <p:nvPicPr>
          <p:cNvPr id="7" name="圖片 6"/>
          <p:cNvPicPr>
            <a:picLocks noChangeAspect="1"/>
          </p:cNvPicPr>
          <p:nvPr/>
        </p:nvPicPr>
        <p:blipFill>
          <a:blip r:embed="rId2"/>
          <a:stretch>
            <a:fillRect/>
          </a:stretch>
        </p:blipFill>
        <p:spPr>
          <a:xfrm>
            <a:off x="2678721" y="3532594"/>
            <a:ext cx="5253861" cy="3219898"/>
          </a:xfrm>
          <a:prstGeom prst="rect">
            <a:avLst/>
          </a:prstGeom>
        </p:spPr>
      </p:pic>
    </p:spTree>
    <p:extLst>
      <p:ext uri="{BB962C8B-B14F-4D97-AF65-F5344CB8AC3E}">
        <p14:creationId xmlns:p14="http://schemas.microsoft.com/office/powerpoint/2010/main" val="971702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94356" y="2430662"/>
            <a:ext cx="10058400" cy="1609344"/>
          </a:xfrm>
        </p:spPr>
        <p:txBody>
          <a:bodyPr>
            <a:normAutofit/>
          </a:bodyPr>
          <a:lstStyle/>
          <a:p>
            <a:pPr lvl="1" algn="l" rtl="0">
              <a:lnSpc>
                <a:spcPct val="90000"/>
              </a:lnSpc>
              <a:spcBef>
                <a:spcPct val="0"/>
              </a:spcBef>
            </a:pPr>
            <a:r>
              <a:rPr lang="zh-TW" altLang="en-US" sz="4400" dirty="0" smtClean="0"/>
              <a:t>撰寫</a:t>
            </a:r>
            <a:r>
              <a:rPr lang="en-US" altLang="zh-TW" sz="4400" dirty="0" smtClean="0"/>
              <a:t>Python</a:t>
            </a:r>
            <a:r>
              <a:rPr lang="zh-TW" altLang="en-US" sz="4400" dirty="0" smtClean="0"/>
              <a:t>指令</a:t>
            </a:r>
            <a:r>
              <a:rPr lang="en-US" altLang="zh-TW" sz="4400" dirty="0" smtClean="0"/>
              <a:t/>
            </a:r>
            <a:br>
              <a:rPr lang="en-US" altLang="zh-TW" sz="4400" dirty="0" smtClean="0"/>
            </a:br>
            <a:r>
              <a:rPr lang="zh-TW" altLang="en-US" sz="4400" dirty="0" smtClean="0"/>
              <a:t>                      讀取</a:t>
            </a:r>
            <a:r>
              <a:rPr lang="en-US" altLang="zh-TW" sz="4400" dirty="0" smtClean="0"/>
              <a:t>GitHub</a:t>
            </a:r>
            <a:r>
              <a:rPr lang="zh-TW" altLang="en-US" sz="4400" dirty="0" smtClean="0"/>
              <a:t>的</a:t>
            </a:r>
            <a:r>
              <a:rPr lang="en-US" altLang="zh-TW" sz="4400" dirty="0" smtClean="0"/>
              <a:t>CSV</a:t>
            </a:r>
            <a:r>
              <a:rPr lang="zh-TW" altLang="en-US" sz="4400" dirty="0" smtClean="0"/>
              <a:t>檔</a:t>
            </a:r>
            <a:endParaRPr lang="zh-TW" altLang="en-US" sz="4400" dirty="0"/>
          </a:p>
        </p:txBody>
      </p:sp>
      <p:sp>
        <p:nvSpPr>
          <p:cNvPr id="4" name="投影片編號版面配置區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36353764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A6659-1953-C60C-EE22-EF237BB76BF8}"/>
              </a:ext>
            </a:extLst>
          </p:cNvPr>
          <p:cNvSpPr>
            <a:spLocks noGrp="1"/>
          </p:cNvSpPr>
          <p:nvPr>
            <p:ph type="title"/>
          </p:nvPr>
        </p:nvSpPr>
        <p:spPr/>
        <p:txBody>
          <a:bodyPr/>
          <a:lstStyle/>
          <a:p>
            <a:r>
              <a:rPr lang="zh-TW" altLang="en-US" dirty="0" smtClean="0"/>
              <a:t>假設不直接讀取</a:t>
            </a:r>
            <a:r>
              <a:rPr lang="en-US" altLang="zh-TW" dirty="0" smtClean="0"/>
              <a:t>CSV</a:t>
            </a:r>
            <a:r>
              <a:rPr lang="zh-TW" altLang="en-US" dirty="0" smtClean="0"/>
              <a:t>檔，</a:t>
            </a:r>
            <a:r>
              <a:rPr lang="en-US" altLang="zh-TW" dirty="0"/>
              <a:t/>
            </a:r>
            <a:br>
              <a:rPr lang="en-US" altLang="zh-TW" dirty="0"/>
            </a:br>
            <a:r>
              <a:rPr lang="zh-TW" altLang="en-US" dirty="0"/>
              <a:t>         </a:t>
            </a:r>
            <a:r>
              <a:rPr lang="zh-TW" altLang="en-US" dirty="0" smtClean="0"/>
              <a:t>要</a:t>
            </a:r>
            <a:r>
              <a:rPr lang="zh-TW" altLang="en-US" dirty="0"/>
              <a:t>怎樣輸入一個資料表</a:t>
            </a:r>
            <a:r>
              <a:rPr lang="en-US" altLang="zh-TW" dirty="0"/>
              <a:t>?</a:t>
            </a:r>
            <a:endParaRPr lang="en-US" dirty="0"/>
          </a:p>
        </p:txBody>
      </p:sp>
      <p:sp>
        <p:nvSpPr>
          <p:cNvPr id="4" name="Slide Number Placeholder 3">
            <a:extLst>
              <a:ext uri="{FF2B5EF4-FFF2-40B4-BE49-F238E27FC236}">
                <a16:creationId xmlns:a16="http://schemas.microsoft.com/office/drawing/2014/main" id="{E3683B5F-4454-2594-9B55-6A1D048E1C12}"/>
              </a:ext>
            </a:extLst>
          </p:cNvPr>
          <p:cNvSpPr>
            <a:spLocks noGrp="1"/>
          </p:cNvSpPr>
          <p:nvPr>
            <p:ph type="sldNum" sz="quarter" idx="12"/>
          </p:nvPr>
        </p:nvSpPr>
        <p:spPr/>
        <p:txBody>
          <a:bodyPr/>
          <a:lstStyle/>
          <a:p>
            <a:fld id="{768D8167-9C97-47D6-AA4B-ABB4D863B9D0}" type="slidenum">
              <a:rPr lang="zh-TW" altLang="en-US" smtClean="0"/>
              <a:t>36</a:t>
            </a:fld>
            <a:endParaRPr lang="zh-TW" altLang="en-US"/>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3038357864"/>
              </p:ext>
            </p:extLst>
          </p:nvPr>
        </p:nvGraphicFramePr>
        <p:xfrm>
          <a:off x="1069848" y="2250743"/>
          <a:ext cx="10058400" cy="348488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3156888723"/>
                    </a:ext>
                  </a:extLst>
                </a:gridCol>
                <a:gridCol w="5029200">
                  <a:extLst>
                    <a:ext uri="{9D8B030D-6E8A-4147-A177-3AD203B41FA5}">
                      <a16:colId xmlns:a16="http://schemas.microsoft.com/office/drawing/2014/main" val="4188131347"/>
                    </a:ext>
                  </a:extLst>
                </a:gridCol>
              </a:tblGrid>
              <a:tr h="370840">
                <a:tc>
                  <a:txBody>
                    <a:bodyPr/>
                    <a:lstStyle/>
                    <a:p>
                      <a:r>
                        <a:rPr lang="zh-TW" altLang="en-US" dirty="0" smtClean="0"/>
                        <a:t>指令</a:t>
                      </a:r>
                      <a:endParaRPr lang="zh-TW" altLang="en-US" dirty="0"/>
                    </a:p>
                  </a:txBody>
                  <a:tcPr/>
                </a:tc>
                <a:tc>
                  <a:txBody>
                    <a:bodyPr/>
                    <a:lstStyle/>
                    <a:p>
                      <a:r>
                        <a:rPr lang="zh-TW" altLang="en-US" dirty="0" smtClean="0"/>
                        <a:t>說明</a:t>
                      </a:r>
                      <a:endParaRPr lang="zh-TW" altLang="en-US" dirty="0"/>
                    </a:p>
                  </a:txBody>
                  <a:tcPr/>
                </a:tc>
                <a:extLst>
                  <a:ext uri="{0D108BD9-81ED-4DB2-BD59-A6C34878D82A}">
                    <a16:rowId xmlns:a16="http://schemas.microsoft.com/office/drawing/2014/main" val="421451038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import pandas as </a:t>
                      </a:r>
                      <a:r>
                        <a:rPr lang="en-US" altLang="zh-TW" dirty="0" err="1" smtClean="0"/>
                        <a:t>pd</a:t>
                      </a:r>
                      <a:endParaRPr lang="en-US" altLang="zh-TW" dirty="0" smtClean="0"/>
                    </a:p>
                    <a:p>
                      <a:endParaRPr lang="zh-TW" altLang="en-US" dirty="0"/>
                    </a:p>
                  </a:txBody>
                  <a:tcPr/>
                </a:tc>
                <a:tc>
                  <a:txBody>
                    <a:bodyPr/>
                    <a:lstStyle/>
                    <a:p>
                      <a:r>
                        <a:rPr lang="zh-TW" altLang="en-US" dirty="0" smtClean="0"/>
                        <a:t>匯入</a:t>
                      </a:r>
                      <a:r>
                        <a:rPr lang="en-US" altLang="zh-TW" dirty="0" smtClean="0"/>
                        <a:t>pandas</a:t>
                      </a:r>
                      <a:r>
                        <a:rPr lang="zh-TW" altLang="en-US" dirty="0" smtClean="0"/>
                        <a:t>套件</a:t>
                      </a:r>
                      <a:endParaRPr lang="en-US" altLang="zh-TW" dirty="0" smtClean="0"/>
                    </a:p>
                    <a:p>
                      <a:r>
                        <a:rPr lang="en-US" altLang="zh-TW" dirty="0" smtClean="0"/>
                        <a:t>https://pandas.pydata.org/</a:t>
                      </a:r>
                      <a:endParaRPr lang="zh-TW" altLang="en-US" dirty="0"/>
                    </a:p>
                  </a:txBody>
                  <a:tcPr/>
                </a:tc>
                <a:extLst>
                  <a:ext uri="{0D108BD9-81ED-4DB2-BD59-A6C34878D82A}">
                    <a16:rowId xmlns:a16="http://schemas.microsoft.com/office/drawing/2014/main" val="3615591533"/>
                  </a:ext>
                </a:extLst>
              </a:tr>
              <a:tr h="370840">
                <a:tc>
                  <a:txBody>
                    <a:bodyPr/>
                    <a:lstStyle/>
                    <a:p>
                      <a:r>
                        <a:rPr lang="en-US" altLang="zh-TW" sz="1800" b="0" kern="1200" dirty="0" smtClean="0">
                          <a:solidFill>
                            <a:schemeClr val="dk1"/>
                          </a:solidFill>
                          <a:effectLst/>
                          <a:latin typeface="+mn-lt"/>
                          <a:ea typeface="+mn-ea"/>
                          <a:cs typeface="+mn-cs"/>
                        </a:rPr>
                        <a:t>data = { </a:t>
                      </a:r>
                    </a:p>
                    <a:p>
                      <a:r>
                        <a:rPr lang="en-US" altLang="zh-TW" sz="1800" b="0" kern="1200" dirty="0" smtClean="0">
                          <a:solidFill>
                            <a:schemeClr val="dk1"/>
                          </a:solidFill>
                          <a:effectLst/>
                          <a:latin typeface="+mn-lt"/>
                          <a:ea typeface="+mn-ea"/>
                          <a:cs typeface="+mn-cs"/>
                        </a:rPr>
                        <a:t>"</a:t>
                      </a:r>
                      <a:r>
                        <a:rPr lang="zh-TW" altLang="en-US" sz="1800" b="0" kern="1200" dirty="0" smtClean="0">
                          <a:solidFill>
                            <a:schemeClr val="dk1"/>
                          </a:solidFill>
                          <a:effectLst/>
                          <a:latin typeface="+mn-lt"/>
                          <a:ea typeface="+mn-ea"/>
                          <a:cs typeface="+mn-cs"/>
                        </a:rPr>
                        <a:t>季別</a:t>
                      </a:r>
                      <a:r>
                        <a:rPr lang="en-US" altLang="zh-TW" sz="1800" b="0" kern="1200" dirty="0" smtClean="0">
                          <a:solidFill>
                            <a:schemeClr val="dk1"/>
                          </a:solidFill>
                          <a:effectLst/>
                          <a:latin typeface="+mn-lt"/>
                          <a:ea typeface="+mn-ea"/>
                          <a:cs typeface="+mn-cs"/>
                        </a:rPr>
                        <a:t>": ["Q1", "Q2", "Q3", "Q4"], </a:t>
                      </a:r>
                    </a:p>
                    <a:p>
                      <a:r>
                        <a:rPr lang="en-US" altLang="zh-TW" sz="1800" b="0" kern="1200" dirty="0" smtClean="0">
                          <a:solidFill>
                            <a:schemeClr val="dk1"/>
                          </a:solidFill>
                          <a:effectLst/>
                          <a:latin typeface="+mn-lt"/>
                          <a:ea typeface="+mn-ea"/>
                          <a:cs typeface="+mn-cs"/>
                        </a:rPr>
                        <a:t>"</a:t>
                      </a:r>
                      <a:r>
                        <a:rPr lang="zh-TW" altLang="en-US" sz="1800" b="0" kern="1200" dirty="0" smtClean="0">
                          <a:solidFill>
                            <a:schemeClr val="dk1"/>
                          </a:solidFill>
                          <a:effectLst/>
                          <a:latin typeface="+mn-lt"/>
                          <a:ea typeface="+mn-ea"/>
                          <a:cs typeface="+mn-cs"/>
                        </a:rPr>
                        <a:t>收入</a:t>
                      </a:r>
                      <a:r>
                        <a:rPr lang="en-US" altLang="zh-TW" sz="1800" b="0" kern="1200" dirty="0" smtClean="0">
                          <a:solidFill>
                            <a:schemeClr val="dk1"/>
                          </a:solidFill>
                          <a:effectLst/>
                          <a:latin typeface="+mn-lt"/>
                          <a:ea typeface="+mn-ea"/>
                          <a:cs typeface="+mn-cs"/>
                        </a:rPr>
                        <a:t>": [100, 200, 300, 400]</a:t>
                      </a:r>
                    </a:p>
                    <a:p>
                      <a:r>
                        <a:rPr lang="en-US" altLang="zh-TW" sz="1800" b="0" kern="1200" dirty="0" smtClean="0">
                          <a:solidFill>
                            <a:schemeClr val="dk1"/>
                          </a:solidFill>
                          <a:effectLst/>
                          <a:latin typeface="+mn-lt"/>
                          <a:ea typeface="+mn-ea"/>
                          <a:cs typeface="+mn-cs"/>
                        </a:rPr>
                        <a:t> }</a:t>
                      </a:r>
                    </a:p>
                    <a:p>
                      <a:endParaRPr lang="zh-TW" altLang="en-US" dirty="0"/>
                    </a:p>
                  </a:txBody>
                  <a:tcPr/>
                </a:tc>
                <a:tc>
                  <a:txBody>
                    <a:bodyPr/>
                    <a:lstStyle/>
                    <a:p>
                      <a:r>
                        <a:rPr lang="zh-TW" altLang="en-US" dirty="0" smtClean="0"/>
                        <a:t>輸入資料</a:t>
                      </a:r>
                      <a:endParaRPr lang="zh-TW" altLang="en-US" dirty="0"/>
                    </a:p>
                  </a:txBody>
                  <a:tcPr/>
                </a:tc>
                <a:extLst>
                  <a:ext uri="{0D108BD9-81ED-4DB2-BD59-A6C34878D82A}">
                    <a16:rowId xmlns:a16="http://schemas.microsoft.com/office/drawing/2014/main" val="356921914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df</a:t>
                      </a:r>
                      <a:r>
                        <a:rPr lang="en-US" altLang="zh-TW" dirty="0" smtClean="0"/>
                        <a:t> = </a:t>
                      </a:r>
                      <a:r>
                        <a:rPr lang="en-US" altLang="zh-TW" dirty="0" err="1" smtClean="0"/>
                        <a:t>pd.DataFrame</a:t>
                      </a:r>
                      <a:r>
                        <a:rPr lang="en-US" altLang="zh-TW" dirty="0" smtClean="0"/>
                        <a:t>(data)</a:t>
                      </a:r>
                    </a:p>
                    <a:p>
                      <a:endParaRPr lang="zh-TW" altLang="en-US" dirty="0"/>
                    </a:p>
                  </a:txBody>
                  <a:tcPr/>
                </a:tc>
                <a:tc>
                  <a:txBody>
                    <a:bodyPr/>
                    <a:lstStyle/>
                    <a:p>
                      <a:r>
                        <a:rPr lang="zh-TW" altLang="en-US" dirty="0" smtClean="0"/>
                        <a:t>轉成資料表</a:t>
                      </a:r>
                      <a:endParaRPr lang="zh-TW" altLang="en-US" dirty="0"/>
                    </a:p>
                  </a:txBody>
                  <a:tcPr/>
                </a:tc>
                <a:extLst>
                  <a:ext uri="{0D108BD9-81ED-4DB2-BD59-A6C34878D82A}">
                    <a16:rowId xmlns:a16="http://schemas.microsoft.com/office/drawing/2014/main" val="3829379074"/>
                  </a:ext>
                </a:extLst>
              </a:tr>
              <a:tr h="370840">
                <a:tc>
                  <a:txBody>
                    <a:bodyPr/>
                    <a:lstStyle/>
                    <a:p>
                      <a:r>
                        <a:rPr lang="en-US" altLang="zh-TW" dirty="0" err="1" smtClean="0"/>
                        <a:t>df</a:t>
                      </a:r>
                      <a:endParaRPr lang="zh-TW" altLang="en-US" dirty="0"/>
                    </a:p>
                  </a:txBody>
                  <a:tcPr/>
                </a:tc>
                <a:tc>
                  <a:txBody>
                    <a:bodyPr/>
                    <a:lstStyle/>
                    <a:p>
                      <a:r>
                        <a:rPr lang="zh-TW" altLang="en-US" dirty="0" smtClean="0"/>
                        <a:t>顯示資料表</a:t>
                      </a:r>
                      <a:endParaRPr lang="zh-TW" altLang="en-US" dirty="0"/>
                    </a:p>
                  </a:txBody>
                  <a:tcPr/>
                </a:tc>
                <a:extLst>
                  <a:ext uri="{0D108BD9-81ED-4DB2-BD59-A6C34878D82A}">
                    <a16:rowId xmlns:a16="http://schemas.microsoft.com/office/drawing/2014/main" val="1036010019"/>
                  </a:ext>
                </a:extLst>
              </a:tr>
            </a:tbl>
          </a:graphicData>
        </a:graphic>
      </p:graphicFrame>
      <p:pic>
        <p:nvPicPr>
          <p:cNvPr id="6" name="圖片 5"/>
          <p:cNvPicPr>
            <a:picLocks noChangeAspect="1"/>
          </p:cNvPicPr>
          <p:nvPr/>
        </p:nvPicPr>
        <p:blipFill>
          <a:blip r:embed="rId2"/>
          <a:stretch>
            <a:fillRect/>
          </a:stretch>
        </p:blipFill>
        <p:spPr>
          <a:xfrm>
            <a:off x="9442088" y="4456380"/>
            <a:ext cx="1686160" cy="2181529"/>
          </a:xfrm>
          <a:prstGeom prst="rect">
            <a:avLst/>
          </a:prstGeom>
        </p:spPr>
      </p:pic>
    </p:spTree>
    <p:extLst>
      <p:ext uri="{BB962C8B-B14F-4D97-AF65-F5344CB8AC3E}">
        <p14:creationId xmlns:p14="http://schemas.microsoft.com/office/powerpoint/2010/main" val="528030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將</a:t>
            </a:r>
            <a:r>
              <a:rPr lang="en-US" altLang="zh-TW" dirty="0" smtClean="0"/>
              <a:t>excel</a:t>
            </a:r>
            <a:r>
              <a:rPr lang="zh-TW" altLang="en-US" dirty="0" smtClean="0"/>
              <a:t>檔轉成</a:t>
            </a:r>
            <a:r>
              <a:rPr lang="en-US" altLang="zh-TW" dirty="0" smtClean="0"/>
              <a:t>csv</a:t>
            </a:r>
            <a:r>
              <a:rPr lang="zh-TW" altLang="en-US" dirty="0" smtClean="0"/>
              <a:t>檔</a:t>
            </a:r>
            <a:endParaRPr lang="zh-TW" altLang="en-US" dirty="0"/>
          </a:p>
        </p:txBody>
      </p:sp>
      <p:sp>
        <p:nvSpPr>
          <p:cNvPr id="4" name="投影片編號版面配置區 3"/>
          <p:cNvSpPr>
            <a:spLocks noGrp="1"/>
          </p:cNvSpPr>
          <p:nvPr>
            <p:ph type="sldNum" sz="quarter" idx="12"/>
          </p:nvPr>
        </p:nvSpPr>
        <p:spPr/>
        <p:txBody>
          <a:bodyPr/>
          <a:lstStyle/>
          <a:p>
            <a:fld id="{4FAB73BC-B049-4115-A692-8D63A059BFB8}" type="slidenum">
              <a:rPr lang="en-US" smtClean="0"/>
              <a:t>37</a:t>
            </a:fld>
            <a:endParaRPr lang="en-US" dirty="0"/>
          </a:p>
        </p:txBody>
      </p:sp>
      <p:sp>
        <p:nvSpPr>
          <p:cNvPr id="6" name="內容版面配置區 5"/>
          <p:cNvSpPr>
            <a:spLocks noGrp="1"/>
          </p:cNvSpPr>
          <p:nvPr>
            <p:ph idx="1"/>
          </p:nvPr>
        </p:nvSpPr>
        <p:spPr/>
        <p:txBody>
          <a:bodyPr/>
          <a:lstStyle/>
          <a:p>
            <a:r>
              <a:rPr lang="zh-TW" altLang="en-US" dirty="0" smtClean="0"/>
              <a:t>開啟要轉換的</a:t>
            </a:r>
            <a:r>
              <a:rPr lang="en-US" altLang="zh-TW" dirty="0" smtClean="0"/>
              <a:t>excel</a:t>
            </a:r>
            <a:r>
              <a:rPr lang="zh-TW" altLang="en-US" dirty="0" smtClean="0"/>
              <a:t>檔</a:t>
            </a:r>
            <a:endParaRPr lang="en-US" altLang="zh-TW" dirty="0" smtClean="0"/>
          </a:p>
          <a:p>
            <a:r>
              <a:rPr lang="zh-TW" altLang="en-US" dirty="0" smtClean="0"/>
              <a:t>選擇</a:t>
            </a:r>
            <a:r>
              <a:rPr lang="en-US" altLang="zh-TW" dirty="0" smtClean="0"/>
              <a:t>『</a:t>
            </a:r>
            <a:r>
              <a:rPr lang="zh-TW" altLang="en-US" dirty="0" smtClean="0"/>
              <a:t>檔案</a:t>
            </a:r>
            <a:r>
              <a:rPr lang="en-US" altLang="zh-TW" dirty="0" smtClean="0"/>
              <a:t>』</a:t>
            </a:r>
            <a:r>
              <a:rPr lang="zh-TW" altLang="en-US" dirty="0" smtClean="0"/>
              <a:t>→</a:t>
            </a:r>
            <a:r>
              <a:rPr lang="en-US" altLang="zh-TW" dirty="0"/>
              <a:t> </a:t>
            </a:r>
            <a:r>
              <a:rPr lang="en-US" altLang="zh-TW" dirty="0" smtClean="0"/>
              <a:t>『</a:t>
            </a:r>
            <a:r>
              <a:rPr lang="zh-TW" altLang="en-US" dirty="0" smtClean="0"/>
              <a:t>另存新檔</a:t>
            </a:r>
            <a:r>
              <a:rPr lang="en-US" altLang="zh-TW" dirty="0" smtClean="0"/>
              <a:t>』</a:t>
            </a:r>
            <a:r>
              <a:rPr lang="zh-TW" altLang="en-US" dirty="0" smtClean="0"/>
              <a:t>→</a:t>
            </a:r>
            <a:r>
              <a:rPr lang="en-US" altLang="zh-TW" dirty="0" smtClean="0"/>
              <a:t>『.csv』</a:t>
            </a:r>
          </a:p>
          <a:p>
            <a:endParaRPr lang="zh-TW" altLang="en-US" dirty="0"/>
          </a:p>
        </p:txBody>
      </p:sp>
      <p:pic>
        <p:nvPicPr>
          <p:cNvPr id="7" name="圖片 6"/>
          <p:cNvPicPr>
            <a:picLocks noChangeAspect="1"/>
          </p:cNvPicPr>
          <p:nvPr/>
        </p:nvPicPr>
        <p:blipFill>
          <a:blip r:embed="rId2"/>
          <a:stretch>
            <a:fillRect/>
          </a:stretch>
        </p:blipFill>
        <p:spPr>
          <a:xfrm>
            <a:off x="7066740" y="1242141"/>
            <a:ext cx="4497606" cy="4261844"/>
          </a:xfrm>
          <a:prstGeom prst="rect">
            <a:avLst/>
          </a:prstGeom>
        </p:spPr>
      </p:pic>
    </p:spTree>
    <p:extLst>
      <p:ext uri="{BB962C8B-B14F-4D97-AF65-F5344CB8AC3E}">
        <p14:creationId xmlns:p14="http://schemas.microsoft.com/office/powerpoint/2010/main" val="3405867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上傳檔案</a:t>
            </a:r>
            <a:endParaRPr lang="zh-TW" altLang="en-US" dirty="0"/>
          </a:p>
        </p:txBody>
      </p:sp>
      <p:sp>
        <p:nvSpPr>
          <p:cNvPr id="3" name="內容版面配置區 2"/>
          <p:cNvSpPr>
            <a:spLocks noGrp="1"/>
          </p:cNvSpPr>
          <p:nvPr>
            <p:ph idx="1"/>
          </p:nvPr>
        </p:nvSpPr>
        <p:spPr/>
        <p:txBody>
          <a:bodyPr/>
          <a:lstStyle/>
          <a:p>
            <a:r>
              <a:rPr lang="zh-TW" altLang="en-US" dirty="0"/>
              <a:t>儲存庫初始畫面</a:t>
            </a:r>
            <a:endParaRPr lang="en-US" altLang="zh-TW" dirty="0"/>
          </a:p>
          <a:p>
            <a:r>
              <a:rPr lang="zh-TW" altLang="en-US" dirty="0"/>
              <a:t>點選</a:t>
            </a:r>
            <a:endParaRPr lang="en-US" altLang="zh-TW" dirty="0"/>
          </a:p>
          <a:p>
            <a:r>
              <a:rPr lang="en-US" altLang="zh-TW" dirty="0"/>
              <a:t>Uploading an existing file</a:t>
            </a:r>
            <a:endParaRPr lang="zh-TW" altLang="en-US" dirty="0"/>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38</a:t>
            </a:fld>
            <a:endParaRPr lang="zh-TW" altLang="en-US"/>
          </a:p>
        </p:txBody>
      </p:sp>
      <p:pic>
        <p:nvPicPr>
          <p:cNvPr id="5" name="圖片 4"/>
          <p:cNvPicPr>
            <a:picLocks noChangeAspect="1"/>
          </p:cNvPicPr>
          <p:nvPr/>
        </p:nvPicPr>
        <p:blipFill>
          <a:blip r:embed="rId2"/>
          <a:stretch>
            <a:fillRect/>
          </a:stretch>
        </p:blipFill>
        <p:spPr>
          <a:xfrm>
            <a:off x="4797819" y="2294734"/>
            <a:ext cx="6513309" cy="3467160"/>
          </a:xfrm>
          <a:prstGeom prst="rect">
            <a:avLst/>
          </a:prstGeom>
        </p:spPr>
      </p:pic>
      <p:sp>
        <p:nvSpPr>
          <p:cNvPr id="6" name="矩形 5"/>
          <p:cNvSpPr/>
          <p:nvPr/>
        </p:nvSpPr>
        <p:spPr>
          <a:xfrm>
            <a:off x="4797819" y="1954078"/>
            <a:ext cx="2235200" cy="69010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6185486" y="4220308"/>
            <a:ext cx="1006622" cy="18170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42045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a:t>
            </a:r>
            <a:r>
              <a:rPr lang="zh-TW" altLang="en-US" dirty="0"/>
              <a:t> </a:t>
            </a:r>
            <a:r>
              <a:rPr lang="en-US" altLang="zh-TW" dirty="0"/>
              <a:t>GitHub</a:t>
            </a:r>
            <a:r>
              <a:rPr lang="zh-TW" altLang="en-US" dirty="0"/>
              <a:t>上傳</a:t>
            </a:r>
            <a:r>
              <a:rPr lang="en-US" altLang="zh-TW" dirty="0"/>
              <a:t>excel</a:t>
            </a:r>
            <a:r>
              <a:rPr lang="zh-TW" altLang="en-US" dirty="0"/>
              <a:t>與</a:t>
            </a:r>
            <a:r>
              <a:rPr lang="en-US" altLang="zh-TW" dirty="0"/>
              <a:t>csv</a:t>
            </a:r>
            <a:r>
              <a:rPr lang="zh-TW" altLang="en-US" dirty="0"/>
              <a:t>資料</a:t>
            </a:r>
          </a:p>
        </p:txBody>
      </p:sp>
      <p:sp>
        <p:nvSpPr>
          <p:cNvPr id="3" name="內容版面配置區 2"/>
          <p:cNvSpPr>
            <a:spLocks noGrp="1"/>
          </p:cNvSpPr>
          <p:nvPr>
            <p:ph idx="1"/>
          </p:nvPr>
        </p:nvSpPr>
        <p:spPr>
          <a:xfrm>
            <a:off x="1024129" y="2286000"/>
            <a:ext cx="2790952" cy="4023360"/>
          </a:xfrm>
        </p:spPr>
        <p:txBody>
          <a:bodyPr/>
          <a:lstStyle/>
          <a:p>
            <a:r>
              <a:rPr lang="zh-TW" altLang="en-US" dirty="0"/>
              <a:t>上傳資料區</a:t>
            </a:r>
            <a:endParaRPr lang="en-US" altLang="zh-TW" dirty="0"/>
          </a:p>
          <a:p>
            <a:r>
              <a:rPr lang="en-US" altLang="zh-TW" dirty="0"/>
              <a:t>(</a:t>
            </a:r>
            <a:r>
              <a:rPr lang="zh-TW" altLang="en-US" dirty="0"/>
              <a:t>是否和</a:t>
            </a:r>
            <a:r>
              <a:rPr lang="en-US" altLang="zh-TW" dirty="0"/>
              <a:t>Google</a:t>
            </a:r>
            <a:r>
              <a:rPr lang="zh-TW" altLang="en-US" dirty="0"/>
              <a:t>雲端相似</a:t>
            </a:r>
            <a:r>
              <a:rPr lang="en-US" altLang="zh-TW" dirty="0"/>
              <a:t>?)</a:t>
            </a:r>
            <a:endParaRPr lang="zh-TW" altLang="en-US" dirty="0"/>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39</a:t>
            </a:fld>
            <a:endParaRPr lang="zh-TW" altLang="en-US"/>
          </a:p>
        </p:txBody>
      </p:sp>
      <p:pic>
        <p:nvPicPr>
          <p:cNvPr id="5" name="圖片 4"/>
          <p:cNvPicPr>
            <a:picLocks noChangeAspect="1"/>
          </p:cNvPicPr>
          <p:nvPr/>
        </p:nvPicPr>
        <p:blipFill>
          <a:blip r:embed="rId2"/>
          <a:stretch>
            <a:fillRect/>
          </a:stretch>
        </p:blipFill>
        <p:spPr>
          <a:xfrm>
            <a:off x="3886200" y="2478607"/>
            <a:ext cx="8200813" cy="4031921"/>
          </a:xfrm>
          <a:prstGeom prst="rect">
            <a:avLst/>
          </a:prstGeom>
        </p:spPr>
      </p:pic>
      <p:sp>
        <p:nvSpPr>
          <p:cNvPr id="6" name="矩形 5"/>
          <p:cNvSpPr/>
          <p:nvPr/>
        </p:nvSpPr>
        <p:spPr>
          <a:xfrm>
            <a:off x="6179624" y="3065583"/>
            <a:ext cx="3908084" cy="116058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52109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94356" y="2430662"/>
            <a:ext cx="10058400" cy="1609344"/>
          </a:xfrm>
        </p:spPr>
        <p:txBody>
          <a:bodyPr>
            <a:normAutofit/>
          </a:bodyPr>
          <a:lstStyle/>
          <a:p>
            <a:pPr lvl="1" algn="l" rtl="0">
              <a:lnSpc>
                <a:spcPct val="90000"/>
              </a:lnSpc>
              <a:spcBef>
                <a:spcPct val="0"/>
              </a:spcBef>
            </a:pPr>
            <a:r>
              <a:rPr lang="en-US" altLang="zh-TW" sz="4400" dirty="0" smtClean="0"/>
              <a:t>GitHub </a:t>
            </a:r>
            <a:r>
              <a:rPr lang="zh-TW" altLang="en-US" sz="4400" dirty="0" smtClean="0"/>
              <a:t>帳號申請</a:t>
            </a:r>
            <a:endParaRPr lang="zh-TW" altLang="en-US" sz="4400" dirty="0"/>
          </a:p>
        </p:txBody>
      </p:sp>
      <p:sp>
        <p:nvSpPr>
          <p:cNvPr id="4" name="投影片編號版面配置區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17192132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過去範例</a:t>
            </a:r>
            <a:endParaRPr lang="zh-TW" altLang="en-US" dirty="0"/>
          </a:p>
        </p:txBody>
      </p:sp>
      <p:sp>
        <p:nvSpPr>
          <p:cNvPr id="3" name="內容版面配置區 2"/>
          <p:cNvSpPr>
            <a:spLocks noGrp="1"/>
          </p:cNvSpPr>
          <p:nvPr>
            <p:ph idx="1"/>
          </p:nvPr>
        </p:nvSpPr>
        <p:spPr/>
        <p:txBody>
          <a:bodyPr/>
          <a:lstStyle/>
          <a:p>
            <a:r>
              <a:rPr lang="zh-TW" altLang="en-US" dirty="0"/>
              <a:t>由於大家所需要的總經資料皆一致，因此以作業</a:t>
            </a:r>
            <a:r>
              <a:rPr lang="en-US" altLang="zh-TW" dirty="0"/>
              <a:t>3</a:t>
            </a:r>
            <a:r>
              <a:rPr lang="zh-TW" altLang="en-US" dirty="0"/>
              <a:t>為例，</a:t>
            </a:r>
            <a:endParaRPr lang="en-US" altLang="zh-TW" dirty="0"/>
          </a:p>
          <a:p>
            <a:r>
              <a:rPr lang="zh-TW" altLang="en-US" dirty="0"/>
              <a:t>我先將資料上傳到「</a:t>
            </a:r>
            <a:r>
              <a:rPr lang="en-US" altLang="zh-TW" dirty="0"/>
              <a:t>fju155447/</a:t>
            </a:r>
            <a:r>
              <a:rPr lang="en-US" altLang="zh-TW" dirty="0" err="1"/>
              <a:t>fin_data</a:t>
            </a:r>
            <a:r>
              <a:rPr lang="en-US" altLang="zh-TW" dirty="0"/>
              <a:t>/</a:t>
            </a:r>
            <a:r>
              <a:rPr lang="zh-TW" altLang="en-US" dirty="0"/>
              <a:t>」</a:t>
            </a:r>
          </a:p>
          <a:p>
            <a:endParaRPr lang="zh-TW" altLang="en-US" dirty="0"/>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40</a:t>
            </a:fld>
            <a:endParaRPr lang="zh-TW" altLang="en-US"/>
          </a:p>
        </p:txBody>
      </p:sp>
      <p:pic>
        <p:nvPicPr>
          <p:cNvPr id="5" name="圖片 4"/>
          <p:cNvPicPr>
            <a:picLocks noChangeAspect="1"/>
          </p:cNvPicPr>
          <p:nvPr/>
        </p:nvPicPr>
        <p:blipFill>
          <a:blip r:embed="rId2"/>
          <a:stretch>
            <a:fillRect/>
          </a:stretch>
        </p:blipFill>
        <p:spPr>
          <a:xfrm>
            <a:off x="1194974" y="3235960"/>
            <a:ext cx="6477499" cy="3180080"/>
          </a:xfrm>
          <a:prstGeom prst="rect">
            <a:avLst/>
          </a:prstGeom>
        </p:spPr>
      </p:pic>
    </p:spTree>
    <p:extLst>
      <p:ext uri="{BB962C8B-B14F-4D97-AF65-F5344CB8AC3E}">
        <p14:creationId xmlns:p14="http://schemas.microsoft.com/office/powerpoint/2010/main" val="310670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過去範例</a:t>
            </a:r>
            <a:endParaRPr lang="zh-TW" altLang="en-US" dirty="0"/>
          </a:p>
        </p:txBody>
      </p:sp>
      <p:sp>
        <p:nvSpPr>
          <p:cNvPr id="3" name="內容版面配置區 2"/>
          <p:cNvSpPr>
            <a:spLocks noGrp="1"/>
          </p:cNvSpPr>
          <p:nvPr>
            <p:ph idx="1"/>
          </p:nvPr>
        </p:nvSpPr>
        <p:spPr/>
        <p:txBody>
          <a:bodyPr/>
          <a:lstStyle/>
          <a:p>
            <a:r>
              <a:rPr lang="zh-TW" altLang="en-US" dirty="0"/>
              <a:t>由於大家所需要的總經資料皆一致，因此以作業</a:t>
            </a:r>
            <a:r>
              <a:rPr lang="en-US" altLang="zh-TW" dirty="0"/>
              <a:t>3</a:t>
            </a:r>
            <a:r>
              <a:rPr lang="zh-TW" altLang="en-US" dirty="0"/>
              <a:t>為例，</a:t>
            </a:r>
            <a:endParaRPr lang="en-US" altLang="zh-TW" dirty="0"/>
          </a:p>
          <a:p>
            <a:r>
              <a:rPr lang="zh-TW" altLang="en-US" dirty="0"/>
              <a:t>我先將資料上傳到「</a:t>
            </a:r>
            <a:r>
              <a:rPr lang="en-US" altLang="zh-TW" dirty="0"/>
              <a:t>fju155447/</a:t>
            </a:r>
            <a:r>
              <a:rPr lang="en-US" altLang="zh-TW" dirty="0" err="1"/>
              <a:t>fin_data</a:t>
            </a:r>
            <a:r>
              <a:rPr lang="en-US" altLang="zh-TW" dirty="0"/>
              <a:t>/</a:t>
            </a:r>
            <a:r>
              <a:rPr lang="zh-TW" altLang="en-US" dirty="0"/>
              <a:t>」</a:t>
            </a:r>
          </a:p>
          <a:p>
            <a:endParaRPr lang="zh-TW" altLang="en-US" dirty="0"/>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41</a:t>
            </a:fld>
            <a:endParaRPr lang="zh-TW" altLang="en-US"/>
          </a:p>
        </p:txBody>
      </p:sp>
      <p:pic>
        <p:nvPicPr>
          <p:cNvPr id="7" name="圖片 6"/>
          <p:cNvPicPr>
            <a:picLocks noChangeAspect="1"/>
          </p:cNvPicPr>
          <p:nvPr/>
        </p:nvPicPr>
        <p:blipFill>
          <a:blip r:embed="rId2"/>
          <a:stretch>
            <a:fillRect/>
          </a:stretch>
        </p:blipFill>
        <p:spPr>
          <a:xfrm>
            <a:off x="1024128" y="3431634"/>
            <a:ext cx="6405880" cy="2804574"/>
          </a:xfrm>
          <a:prstGeom prst="rect">
            <a:avLst/>
          </a:prstGeom>
        </p:spPr>
      </p:pic>
      <p:pic>
        <p:nvPicPr>
          <p:cNvPr id="6" name="圖片 5"/>
          <p:cNvPicPr>
            <a:picLocks noChangeAspect="1"/>
          </p:cNvPicPr>
          <p:nvPr/>
        </p:nvPicPr>
        <p:blipFill>
          <a:blip r:embed="rId3"/>
          <a:stretch>
            <a:fillRect/>
          </a:stretch>
        </p:blipFill>
        <p:spPr>
          <a:xfrm>
            <a:off x="4604204" y="3230466"/>
            <a:ext cx="7017111" cy="1549480"/>
          </a:xfrm>
          <a:prstGeom prst="rect">
            <a:avLst/>
          </a:prstGeom>
        </p:spPr>
      </p:pic>
    </p:spTree>
    <p:extLst>
      <p:ext uri="{BB962C8B-B14F-4D97-AF65-F5344CB8AC3E}">
        <p14:creationId xmlns:p14="http://schemas.microsoft.com/office/powerpoint/2010/main" val="1919027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過去範例</a:t>
            </a:r>
            <a:endParaRPr lang="zh-TW" altLang="en-US" dirty="0"/>
          </a:p>
        </p:txBody>
      </p:sp>
      <p:sp>
        <p:nvSpPr>
          <p:cNvPr id="3" name="內容版面配置區 2"/>
          <p:cNvSpPr>
            <a:spLocks noGrp="1"/>
          </p:cNvSpPr>
          <p:nvPr>
            <p:ph idx="1"/>
          </p:nvPr>
        </p:nvSpPr>
        <p:spPr/>
        <p:txBody>
          <a:bodyPr/>
          <a:lstStyle/>
          <a:p>
            <a:r>
              <a:rPr lang="zh-TW" altLang="en-US" dirty="0"/>
              <a:t>按下「</a:t>
            </a:r>
            <a:r>
              <a:rPr lang="en-US" altLang="zh-TW" dirty="0"/>
              <a:t>commit changes</a:t>
            </a:r>
            <a:r>
              <a:rPr lang="zh-TW" altLang="en-US" dirty="0"/>
              <a:t>」，完成資料上傳</a:t>
            </a:r>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42</a:t>
            </a:fld>
            <a:endParaRPr lang="zh-TW" altLang="en-US"/>
          </a:p>
        </p:txBody>
      </p:sp>
      <p:pic>
        <p:nvPicPr>
          <p:cNvPr id="5" name="圖片 4"/>
          <p:cNvPicPr>
            <a:picLocks noChangeAspect="1"/>
          </p:cNvPicPr>
          <p:nvPr/>
        </p:nvPicPr>
        <p:blipFill>
          <a:blip r:embed="rId2"/>
          <a:stretch>
            <a:fillRect/>
          </a:stretch>
        </p:blipFill>
        <p:spPr>
          <a:xfrm>
            <a:off x="390538" y="3049020"/>
            <a:ext cx="11358567" cy="2589780"/>
          </a:xfrm>
          <a:prstGeom prst="rect">
            <a:avLst/>
          </a:prstGeom>
        </p:spPr>
      </p:pic>
    </p:spTree>
    <p:extLst>
      <p:ext uri="{BB962C8B-B14F-4D97-AF65-F5344CB8AC3E}">
        <p14:creationId xmlns:p14="http://schemas.microsoft.com/office/powerpoint/2010/main" val="31251220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過去範例</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43</a:t>
            </a:fld>
            <a:endParaRPr lang="zh-TW" altLang="en-US"/>
          </a:p>
        </p:txBody>
      </p:sp>
      <p:pic>
        <p:nvPicPr>
          <p:cNvPr id="6" name="圖片 5"/>
          <p:cNvPicPr>
            <a:picLocks noChangeAspect="1"/>
          </p:cNvPicPr>
          <p:nvPr/>
        </p:nvPicPr>
        <p:blipFill>
          <a:blip r:embed="rId2"/>
          <a:stretch>
            <a:fillRect/>
          </a:stretch>
        </p:blipFill>
        <p:spPr>
          <a:xfrm>
            <a:off x="2121385" y="1902012"/>
            <a:ext cx="7525557" cy="4442908"/>
          </a:xfrm>
          <a:prstGeom prst="rect">
            <a:avLst/>
          </a:prstGeom>
        </p:spPr>
      </p:pic>
    </p:spTree>
    <p:extLst>
      <p:ext uri="{BB962C8B-B14F-4D97-AF65-F5344CB8AC3E}">
        <p14:creationId xmlns:p14="http://schemas.microsoft.com/office/powerpoint/2010/main" val="436586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過去範例</a:t>
            </a:r>
            <a:endParaRPr lang="zh-TW" altLang="en-US" dirty="0"/>
          </a:p>
        </p:txBody>
      </p:sp>
      <p:sp>
        <p:nvSpPr>
          <p:cNvPr id="3" name="內容版面配置區 2"/>
          <p:cNvSpPr>
            <a:spLocks noGrp="1"/>
          </p:cNvSpPr>
          <p:nvPr>
            <p:ph idx="1"/>
          </p:nvPr>
        </p:nvSpPr>
        <p:spPr/>
        <p:txBody>
          <a:bodyPr/>
          <a:lstStyle/>
          <a:p>
            <a:r>
              <a:rPr lang="zh-TW" altLang="en-US" dirty="0"/>
              <a:t>查看檔案在網路上的連結</a:t>
            </a:r>
            <a:endParaRPr lang="en-US" altLang="zh-TW" dirty="0"/>
          </a:p>
          <a:p>
            <a:r>
              <a:rPr lang="zh-TW" altLang="en-US" dirty="0"/>
              <a:t>以名目</a:t>
            </a:r>
            <a:r>
              <a:rPr lang="en-US" altLang="zh-TW" dirty="0"/>
              <a:t>GDP_new.csv</a:t>
            </a:r>
            <a:r>
              <a:rPr lang="zh-TW" altLang="en-US" dirty="0"/>
              <a:t>為例，點選檔案連結</a:t>
            </a: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44</a:t>
            </a:fld>
            <a:endParaRPr lang="zh-TW" altLang="en-US"/>
          </a:p>
        </p:txBody>
      </p:sp>
      <p:pic>
        <p:nvPicPr>
          <p:cNvPr id="6" name="圖片 5"/>
          <p:cNvPicPr>
            <a:picLocks noChangeAspect="1"/>
          </p:cNvPicPr>
          <p:nvPr/>
        </p:nvPicPr>
        <p:blipFill>
          <a:blip r:embed="rId2"/>
          <a:stretch>
            <a:fillRect/>
          </a:stretch>
        </p:blipFill>
        <p:spPr>
          <a:xfrm>
            <a:off x="1132840" y="3534370"/>
            <a:ext cx="8875146" cy="907004"/>
          </a:xfrm>
          <a:prstGeom prst="rect">
            <a:avLst/>
          </a:prstGeom>
        </p:spPr>
      </p:pic>
    </p:spTree>
    <p:extLst>
      <p:ext uri="{BB962C8B-B14F-4D97-AF65-F5344CB8AC3E}">
        <p14:creationId xmlns:p14="http://schemas.microsoft.com/office/powerpoint/2010/main" val="1286329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過去範例</a:t>
            </a:r>
            <a:endParaRPr lang="zh-TW" altLang="en-US" dirty="0"/>
          </a:p>
        </p:txBody>
      </p:sp>
      <p:sp>
        <p:nvSpPr>
          <p:cNvPr id="3" name="內容版面配置區 2"/>
          <p:cNvSpPr>
            <a:spLocks noGrp="1"/>
          </p:cNvSpPr>
          <p:nvPr>
            <p:ph idx="1"/>
          </p:nvPr>
        </p:nvSpPr>
        <p:spPr/>
        <p:txBody>
          <a:bodyPr/>
          <a:lstStyle/>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45</a:t>
            </a:fld>
            <a:endParaRPr lang="zh-TW" altLang="en-US"/>
          </a:p>
        </p:txBody>
      </p:sp>
      <p:sp>
        <p:nvSpPr>
          <p:cNvPr id="7" name="矩形 6"/>
          <p:cNvSpPr/>
          <p:nvPr/>
        </p:nvSpPr>
        <p:spPr>
          <a:xfrm>
            <a:off x="1275080" y="5244515"/>
            <a:ext cx="9753600" cy="369332"/>
          </a:xfrm>
          <a:prstGeom prst="rect">
            <a:avLst/>
          </a:prstGeom>
        </p:spPr>
        <p:txBody>
          <a:bodyPr wrap="square">
            <a:spAutoFit/>
          </a:bodyPr>
          <a:lstStyle/>
          <a:p>
            <a:r>
              <a:rPr lang="zh-TW" altLang="en-US" dirty="0"/>
              <a:t>https://github.com/fju155447/fin_data/blob/main/名目GDP_new.csv</a:t>
            </a:r>
          </a:p>
        </p:txBody>
      </p:sp>
      <p:sp>
        <p:nvSpPr>
          <p:cNvPr id="8" name="矩形 7"/>
          <p:cNvSpPr/>
          <p:nvPr/>
        </p:nvSpPr>
        <p:spPr>
          <a:xfrm>
            <a:off x="1275080" y="5729024"/>
            <a:ext cx="8117524" cy="8788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zh-TW" altLang="en-US" dirty="0"/>
              <a:t>注意，此</a:t>
            </a:r>
            <a:r>
              <a:rPr lang="en-US" altLang="zh-TW" dirty="0"/>
              <a:t>URL</a:t>
            </a:r>
            <a:r>
              <a:rPr lang="zh-TW" altLang="en-US" dirty="0"/>
              <a:t>連結並非</a:t>
            </a:r>
            <a:r>
              <a:rPr lang="en-US" altLang="zh-TW" dirty="0"/>
              <a:t>Python</a:t>
            </a:r>
            <a:r>
              <a:rPr lang="zh-TW" altLang="en-US" dirty="0"/>
              <a:t>讀取資料的位置，但是可以到右上角的「</a:t>
            </a:r>
            <a:r>
              <a:rPr lang="en-US" altLang="zh-TW" dirty="0"/>
              <a:t>…</a:t>
            </a:r>
            <a:r>
              <a:rPr lang="zh-TW" altLang="en-US" dirty="0"/>
              <a:t>」刪除以上傳的檔案</a:t>
            </a:r>
          </a:p>
        </p:txBody>
      </p:sp>
      <p:pic>
        <p:nvPicPr>
          <p:cNvPr id="9" name="圖片 8"/>
          <p:cNvPicPr>
            <a:picLocks noChangeAspect="1"/>
          </p:cNvPicPr>
          <p:nvPr/>
        </p:nvPicPr>
        <p:blipFill>
          <a:blip r:embed="rId2"/>
          <a:stretch>
            <a:fillRect/>
          </a:stretch>
        </p:blipFill>
        <p:spPr>
          <a:xfrm>
            <a:off x="868680" y="1778448"/>
            <a:ext cx="9702780" cy="3365483"/>
          </a:xfrm>
          <a:prstGeom prst="rect">
            <a:avLst/>
          </a:prstGeom>
        </p:spPr>
      </p:pic>
    </p:spTree>
    <p:extLst>
      <p:ext uri="{BB962C8B-B14F-4D97-AF65-F5344CB8AC3E}">
        <p14:creationId xmlns:p14="http://schemas.microsoft.com/office/powerpoint/2010/main" val="23797837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過去範例</a:t>
            </a:r>
            <a:endParaRPr lang="zh-TW" altLang="en-US" dirty="0"/>
          </a:p>
        </p:txBody>
      </p:sp>
      <p:sp>
        <p:nvSpPr>
          <p:cNvPr id="3" name="內容版面配置區 2"/>
          <p:cNvSpPr>
            <a:spLocks noGrp="1"/>
          </p:cNvSpPr>
          <p:nvPr>
            <p:ph idx="1"/>
          </p:nvPr>
        </p:nvSpPr>
        <p:spPr/>
        <p:txBody>
          <a:bodyPr/>
          <a:lstStyle/>
          <a:p>
            <a:r>
              <a:rPr lang="zh-TW" altLang="en-US" dirty="0"/>
              <a:t>補充：刪除已上傳的檔案</a:t>
            </a:r>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46</a:t>
            </a:fld>
            <a:endParaRPr lang="zh-TW" altLang="en-US"/>
          </a:p>
        </p:txBody>
      </p:sp>
      <p:pic>
        <p:nvPicPr>
          <p:cNvPr id="5" name="圖片 4"/>
          <p:cNvPicPr>
            <a:picLocks noChangeAspect="1"/>
          </p:cNvPicPr>
          <p:nvPr/>
        </p:nvPicPr>
        <p:blipFill>
          <a:blip r:embed="rId2"/>
          <a:stretch>
            <a:fillRect/>
          </a:stretch>
        </p:blipFill>
        <p:spPr>
          <a:xfrm>
            <a:off x="1873138" y="2756916"/>
            <a:ext cx="7317055" cy="3081528"/>
          </a:xfrm>
          <a:prstGeom prst="rect">
            <a:avLst/>
          </a:prstGeom>
        </p:spPr>
      </p:pic>
    </p:spTree>
    <p:extLst>
      <p:ext uri="{BB962C8B-B14F-4D97-AF65-F5344CB8AC3E}">
        <p14:creationId xmlns:p14="http://schemas.microsoft.com/office/powerpoint/2010/main" val="1652862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 </a:t>
            </a:r>
            <a:r>
              <a:rPr lang="zh-TW" altLang="en-US" dirty="0"/>
              <a:t>利用</a:t>
            </a:r>
            <a:r>
              <a:rPr lang="en-US" altLang="zh-TW" dirty="0"/>
              <a:t>Python</a:t>
            </a:r>
            <a:r>
              <a:rPr lang="zh-TW" altLang="en-US" dirty="0"/>
              <a:t>從</a:t>
            </a:r>
            <a:r>
              <a:rPr lang="en-US" altLang="zh-TW" dirty="0"/>
              <a:t>GitHub</a:t>
            </a:r>
            <a:r>
              <a:rPr lang="zh-TW" altLang="en-US" dirty="0"/>
              <a:t>下載</a:t>
            </a:r>
            <a:r>
              <a:rPr lang="en-US" altLang="zh-TW" dirty="0"/>
              <a:t>csv</a:t>
            </a:r>
            <a:r>
              <a:rPr lang="zh-TW" altLang="en-US" dirty="0"/>
              <a:t>資料</a:t>
            </a:r>
          </a:p>
        </p:txBody>
      </p:sp>
      <p:sp>
        <p:nvSpPr>
          <p:cNvPr id="3" name="內容版面配置區 2"/>
          <p:cNvSpPr>
            <a:spLocks noGrp="1"/>
          </p:cNvSpPr>
          <p:nvPr>
            <p:ph idx="1"/>
          </p:nvPr>
        </p:nvSpPr>
        <p:spPr/>
        <p:txBody>
          <a:bodyPr/>
          <a:lstStyle/>
          <a:p>
            <a:r>
              <a:rPr lang="zh-TW" altLang="en-US" dirty="0"/>
              <a:t>補充：上傳其他檔案</a:t>
            </a:r>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47</a:t>
            </a:fld>
            <a:endParaRPr lang="zh-TW" altLang="en-US"/>
          </a:p>
        </p:txBody>
      </p:sp>
      <p:pic>
        <p:nvPicPr>
          <p:cNvPr id="6" name="圖片 5"/>
          <p:cNvPicPr>
            <a:picLocks noChangeAspect="1"/>
          </p:cNvPicPr>
          <p:nvPr/>
        </p:nvPicPr>
        <p:blipFill>
          <a:blip r:embed="rId2"/>
          <a:stretch>
            <a:fillRect/>
          </a:stretch>
        </p:blipFill>
        <p:spPr>
          <a:xfrm>
            <a:off x="4536494" y="2084464"/>
            <a:ext cx="7012016" cy="4224896"/>
          </a:xfrm>
          <a:prstGeom prst="rect">
            <a:avLst/>
          </a:prstGeom>
        </p:spPr>
      </p:pic>
    </p:spTree>
    <p:extLst>
      <p:ext uri="{BB962C8B-B14F-4D97-AF65-F5344CB8AC3E}">
        <p14:creationId xmlns:p14="http://schemas.microsoft.com/office/powerpoint/2010/main" val="2861137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確認</a:t>
            </a:r>
            <a:r>
              <a:rPr lang="en-US" altLang="zh-TW" dirty="0" smtClean="0"/>
              <a:t>csv</a:t>
            </a:r>
            <a:r>
              <a:rPr lang="zh-TW" altLang="en-US" dirty="0" smtClean="0"/>
              <a:t>檔連結</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48</a:t>
            </a:fld>
            <a:endParaRPr lang="zh-TW" altLang="en-US"/>
          </a:p>
        </p:txBody>
      </p:sp>
      <p:pic>
        <p:nvPicPr>
          <p:cNvPr id="5" name="圖片 4"/>
          <p:cNvPicPr>
            <a:picLocks noChangeAspect="1"/>
          </p:cNvPicPr>
          <p:nvPr/>
        </p:nvPicPr>
        <p:blipFill>
          <a:blip r:embed="rId2"/>
          <a:stretch>
            <a:fillRect/>
          </a:stretch>
        </p:blipFill>
        <p:spPr>
          <a:xfrm>
            <a:off x="1887889" y="2624207"/>
            <a:ext cx="6267772" cy="2635385"/>
          </a:xfrm>
          <a:prstGeom prst="rect">
            <a:avLst/>
          </a:prstGeom>
        </p:spPr>
      </p:pic>
    </p:spTree>
    <p:extLst>
      <p:ext uri="{BB962C8B-B14F-4D97-AF65-F5344CB8AC3E}">
        <p14:creationId xmlns:p14="http://schemas.microsoft.com/office/powerpoint/2010/main" val="34401611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請根據資產負債表與損益表</a:t>
            </a:r>
            <a:r>
              <a:rPr lang="en-US" altLang="zh-TW" dirty="0" smtClean="0"/>
              <a:t>csv</a:t>
            </a:r>
            <a:r>
              <a:rPr lang="zh-TW" altLang="en-US" dirty="0" smtClean="0"/>
              <a:t>檔的位置，繳交資料</a:t>
            </a:r>
            <a:endParaRPr lang="zh-TW" altLang="en-US" dirty="0"/>
          </a:p>
        </p:txBody>
      </p:sp>
      <p:sp>
        <p:nvSpPr>
          <p:cNvPr id="3" name="內容版面配置區 2"/>
          <p:cNvSpPr>
            <a:spLocks noGrp="1"/>
          </p:cNvSpPr>
          <p:nvPr>
            <p:ph idx="1"/>
          </p:nvPr>
        </p:nvSpPr>
        <p:spPr/>
        <p:txBody>
          <a:bodyPr/>
          <a:lstStyle/>
          <a:p>
            <a:r>
              <a:rPr lang="zh-TW" altLang="en-US" dirty="0"/>
              <a:t>應該要提供</a:t>
            </a:r>
            <a:r>
              <a:rPr lang="en-US" altLang="zh-TW" dirty="0"/>
              <a:t>raw content (https://raw.githubusercontent.com) </a:t>
            </a:r>
            <a:r>
              <a:rPr lang="zh-TW" altLang="en-US" dirty="0"/>
              <a:t>的</a:t>
            </a:r>
            <a:r>
              <a:rPr lang="en-US" altLang="zh-TW" dirty="0"/>
              <a:t>URL!!</a:t>
            </a:r>
            <a:r>
              <a:rPr lang="zh-TW" altLang="en-US" dirty="0"/>
              <a:t>如下</a:t>
            </a:r>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49</a:t>
            </a:fld>
            <a:endParaRPr lang="zh-TW" altLang="en-US"/>
          </a:p>
        </p:txBody>
      </p:sp>
      <p:graphicFrame>
        <p:nvGraphicFramePr>
          <p:cNvPr id="5" name="表格 4"/>
          <p:cNvGraphicFramePr>
            <a:graphicFrameLocks noGrp="1"/>
          </p:cNvGraphicFramePr>
          <p:nvPr>
            <p:extLst/>
          </p:nvPr>
        </p:nvGraphicFramePr>
        <p:xfrm>
          <a:off x="345440" y="2832946"/>
          <a:ext cx="11221720" cy="1010920"/>
        </p:xfrm>
        <a:graphic>
          <a:graphicData uri="http://schemas.openxmlformats.org/drawingml/2006/table">
            <a:tbl>
              <a:tblPr firstRow="1" bandRow="1">
                <a:tableStyleId>{5C22544A-7EE6-4342-B048-85BDC9FD1C3A}</a:tableStyleId>
              </a:tblPr>
              <a:tblGrid>
                <a:gridCol w="3185160">
                  <a:extLst>
                    <a:ext uri="{9D8B030D-6E8A-4147-A177-3AD203B41FA5}">
                      <a16:colId xmlns:a16="http://schemas.microsoft.com/office/drawing/2014/main" val="1316133683"/>
                    </a:ext>
                  </a:extLst>
                </a:gridCol>
                <a:gridCol w="8036560">
                  <a:extLst>
                    <a:ext uri="{9D8B030D-6E8A-4147-A177-3AD203B41FA5}">
                      <a16:colId xmlns:a16="http://schemas.microsoft.com/office/drawing/2014/main" val="1218219601"/>
                    </a:ext>
                  </a:extLst>
                </a:gridCol>
              </a:tblGrid>
              <a:tr h="370840">
                <a:tc>
                  <a:txBody>
                    <a:bodyPr/>
                    <a:lstStyle/>
                    <a:p>
                      <a:r>
                        <a:rPr lang="en-US" altLang="zh-TW" dirty="0"/>
                        <a:t>GITHUB</a:t>
                      </a:r>
                      <a:r>
                        <a:rPr lang="zh-TW" altLang="en-US" dirty="0"/>
                        <a:t>檔案名稱</a:t>
                      </a:r>
                    </a:p>
                  </a:txBody>
                  <a:tcPr/>
                </a:tc>
                <a:tc>
                  <a:txBody>
                    <a:bodyPr/>
                    <a:lstStyle/>
                    <a:p>
                      <a:r>
                        <a:rPr lang="en-US" altLang="zh-TW" dirty="0"/>
                        <a:t>Raw</a:t>
                      </a:r>
                      <a:r>
                        <a:rPr lang="en-US" altLang="zh-TW" baseline="0" dirty="0"/>
                        <a:t> content URL</a:t>
                      </a:r>
                      <a:endParaRPr lang="zh-TW" altLang="en-US" dirty="0"/>
                    </a:p>
                  </a:txBody>
                  <a:tcPr/>
                </a:tc>
                <a:extLst>
                  <a:ext uri="{0D108BD9-81ED-4DB2-BD59-A6C34878D82A}">
                    <a16:rowId xmlns:a16="http://schemas.microsoft.com/office/drawing/2014/main" val="1983580769"/>
                  </a:ext>
                </a:extLst>
              </a:tr>
              <a:tr h="370840">
                <a:tc>
                  <a:txBody>
                    <a:bodyPr/>
                    <a:lstStyle/>
                    <a:p>
                      <a:r>
                        <a:rPr lang="en-US" altLang="zh-TW" dirty="0"/>
                        <a:t>NominalGDP_new.csv</a:t>
                      </a:r>
                    </a:p>
                    <a:p>
                      <a:r>
                        <a:rPr lang="en-US" altLang="zh-TW" dirty="0"/>
                        <a:t>(</a:t>
                      </a:r>
                      <a:r>
                        <a:rPr lang="zh-TW" altLang="en-US" dirty="0"/>
                        <a:t>名目</a:t>
                      </a:r>
                      <a:r>
                        <a:rPr lang="en-US" altLang="zh-TW" dirty="0" err="1"/>
                        <a:t>GDP_new</a:t>
                      </a:r>
                      <a:r>
                        <a:rPr lang="en-US" altLang="zh-TW" dirty="0"/>
                        <a:t>)</a:t>
                      </a:r>
                      <a:endParaRPr lang="zh-TW"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t>https://</a:t>
                      </a:r>
                      <a:r>
                        <a:rPr lang="en-US" altLang="zh-TW" dirty="0"/>
                        <a:t>raw.githubusercontent.com</a:t>
                      </a:r>
                      <a:r>
                        <a:rPr lang="zh-TW" altLang="en-US" dirty="0"/>
                        <a:t>/fju155447/fin_data/</a:t>
                      </a:r>
                      <a:r>
                        <a:rPr lang="en-US" altLang="zh-TW" dirty="0"/>
                        <a:t>main/</a:t>
                      </a:r>
                      <a:r>
                        <a:rPr lang="en-US" altLang="zh-TW" b="1" dirty="0">
                          <a:solidFill>
                            <a:srgbClr val="FF0000"/>
                          </a:solidFill>
                        </a:rPr>
                        <a:t>Nominal</a:t>
                      </a:r>
                      <a:r>
                        <a:rPr lang="zh-TW" altLang="en-US" b="1" dirty="0">
                          <a:solidFill>
                            <a:srgbClr val="FF0000"/>
                          </a:solidFill>
                        </a:rPr>
                        <a:t>GDP_new</a:t>
                      </a:r>
                      <a:r>
                        <a:rPr lang="zh-TW" altLang="en-US" dirty="0"/>
                        <a:t>.csv</a:t>
                      </a:r>
                    </a:p>
                  </a:txBody>
                  <a:tcPr/>
                </a:tc>
                <a:extLst>
                  <a:ext uri="{0D108BD9-81ED-4DB2-BD59-A6C34878D82A}">
                    <a16:rowId xmlns:a16="http://schemas.microsoft.com/office/drawing/2014/main" val="1745953894"/>
                  </a:ext>
                </a:extLst>
              </a:tr>
            </a:tbl>
          </a:graphicData>
        </a:graphic>
      </p:graphicFrame>
    </p:spTree>
    <p:extLst>
      <p:ext uri="{BB962C8B-B14F-4D97-AF65-F5344CB8AC3E}">
        <p14:creationId xmlns:p14="http://schemas.microsoft.com/office/powerpoint/2010/main" val="1826115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 GitHub</a:t>
            </a:r>
            <a:r>
              <a:rPr lang="zh-TW" altLang="en-US" dirty="0"/>
              <a:t>帳號申請</a:t>
            </a:r>
          </a:p>
        </p:txBody>
      </p:sp>
      <p:sp>
        <p:nvSpPr>
          <p:cNvPr id="3" name="內容版面配置區 2"/>
          <p:cNvSpPr>
            <a:spLocks noGrp="1"/>
          </p:cNvSpPr>
          <p:nvPr>
            <p:ph idx="1"/>
          </p:nvPr>
        </p:nvSpPr>
        <p:spPr/>
        <p:txBody>
          <a:bodyPr/>
          <a:lstStyle/>
          <a:p>
            <a:r>
              <a:rPr lang="zh-TW" altLang="en-US" dirty="0"/>
              <a:t>請先至  </a:t>
            </a:r>
            <a:r>
              <a:rPr lang="en-US" altLang="zh-TW" dirty="0">
                <a:hlinkClick r:id="rId2"/>
              </a:rPr>
              <a:t>https://github.com/</a:t>
            </a:r>
            <a:r>
              <a:rPr lang="zh-TW" altLang="en-US" dirty="0"/>
              <a:t>  申請帳號 </a:t>
            </a:r>
            <a:r>
              <a:rPr lang="en-US" altLang="zh-TW" dirty="0"/>
              <a:t>(</a:t>
            </a:r>
            <a:r>
              <a:rPr lang="zh-TW" altLang="en-US" dirty="0"/>
              <a:t>建議使用學校信箱</a:t>
            </a:r>
            <a:r>
              <a:rPr lang="en-US" altLang="zh-TW" dirty="0"/>
              <a:t>)</a:t>
            </a:r>
          </a:p>
          <a:p>
            <a:endParaRPr lang="zh-TW" altLang="en-US" dirty="0"/>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5</a:t>
            </a:fld>
            <a:endParaRPr lang="zh-TW" altLang="en-US"/>
          </a:p>
        </p:txBody>
      </p:sp>
      <p:pic>
        <p:nvPicPr>
          <p:cNvPr id="5" name="圖片 4"/>
          <p:cNvPicPr>
            <a:picLocks noChangeAspect="1"/>
          </p:cNvPicPr>
          <p:nvPr/>
        </p:nvPicPr>
        <p:blipFill>
          <a:blip r:embed="rId3"/>
          <a:stretch>
            <a:fillRect/>
          </a:stretch>
        </p:blipFill>
        <p:spPr>
          <a:xfrm>
            <a:off x="1982804" y="2972186"/>
            <a:ext cx="7064190" cy="3635678"/>
          </a:xfrm>
          <a:prstGeom prst="rect">
            <a:avLst/>
          </a:prstGeom>
        </p:spPr>
      </p:pic>
    </p:spTree>
    <p:extLst>
      <p:ext uri="{BB962C8B-B14F-4D97-AF65-F5344CB8AC3E}">
        <p14:creationId xmlns:p14="http://schemas.microsoft.com/office/powerpoint/2010/main" val="10716617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(3) </a:t>
            </a:r>
            <a:r>
              <a:rPr lang="zh-TW" altLang="en-US" dirty="0"/>
              <a:t>利用</a:t>
            </a:r>
            <a:r>
              <a:rPr lang="en-US" altLang="zh-TW" dirty="0"/>
              <a:t>Python</a:t>
            </a:r>
            <a:r>
              <a:rPr lang="zh-TW" altLang="en-US" dirty="0"/>
              <a:t>從</a:t>
            </a:r>
            <a:r>
              <a:rPr lang="en-US" altLang="zh-TW" dirty="0"/>
              <a:t>GitHub</a:t>
            </a:r>
            <a:r>
              <a:rPr lang="zh-TW" altLang="en-US" dirty="0"/>
              <a:t>下載</a:t>
            </a:r>
            <a:r>
              <a:rPr lang="en-US" altLang="zh-TW" dirty="0"/>
              <a:t>csv</a:t>
            </a:r>
            <a:r>
              <a:rPr lang="zh-TW" altLang="en-US" dirty="0"/>
              <a:t>資料</a:t>
            </a:r>
          </a:p>
        </p:txBody>
      </p:sp>
      <p:sp>
        <p:nvSpPr>
          <p:cNvPr id="3" name="內容版面配置區 2"/>
          <p:cNvSpPr>
            <a:spLocks noGrp="1"/>
          </p:cNvSpPr>
          <p:nvPr>
            <p:ph idx="1"/>
          </p:nvPr>
        </p:nvSpPr>
        <p:spPr>
          <a:xfrm>
            <a:off x="947927" y="1844040"/>
            <a:ext cx="9720073" cy="4023360"/>
          </a:xfrm>
        </p:spPr>
        <p:txBody>
          <a:bodyPr/>
          <a:lstStyle/>
          <a:p>
            <a:r>
              <a:rPr lang="zh-TW" altLang="en-US" dirty="0"/>
              <a:t>請利用</a:t>
            </a:r>
            <a:r>
              <a:rPr lang="en-US" altLang="zh-TW" dirty="0"/>
              <a:t>Python</a:t>
            </a:r>
            <a:r>
              <a:rPr lang="zh-TW" altLang="en-US" dirty="0"/>
              <a:t>下載</a:t>
            </a:r>
            <a:r>
              <a:rPr lang="en-US" altLang="zh-TW" dirty="0"/>
              <a:t>GitHub</a:t>
            </a:r>
            <a:r>
              <a:rPr lang="zh-TW" altLang="en-US" dirty="0"/>
              <a:t>上的</a:t>
            </a:r>
            <a:r>
              <a:rPr lang="en-US" altLang="zh-TW" dirty="0"/>
              <a:t>CSV</a:t>
            </a:r>
            <a:r>
              <a:rPr lang="zh-TW" altLang="en-US" dirty="0"/>
              <a:t>資料</a:t>
            </a:r>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50</a:t>
            </a:fld>
            <a:endParaRPr lang="zh-TW" altLang="en-US"/>
          </a:p>
        </p:txBody>
      </p:sp>
      <p:graphicFrame>
        <p:nvGraphicFramePr>
          <p:cNvPr id="5" name="表格 6">
            <a:extLst>
              <a:ext uri="{FF2B5EF4-FFF2-40B4-BE49-F238E27FC236}">
                <a16:creationId xmlns:a16="http://schemas.microsoft.com/office/drawing/2014/main" id="{A496F775-299C-CB2B-6BC4-85D3923F8F8C}"/>
              </a:ext>
            </a:extLst>
          </p:cNvPr>
          <p:cNvGraphicFramePr>
            <a:graphicFrameLocks noGrp="1"/>
          </p:cNvGraphicFramePr>
          <p:nvPr>
            <p:extLst>
              <p:ext uri="{D42A27DB-BD31-4B8C-83A1-F6EECF244321}">
                <p14:modId xmlns:p14="http://schemas.microsoft.com/office/powerpoint/2010/main" val="405973992"/>
              </p:ext>
            </p:extLst>
          </p:nvPr>
        </p:nvGraphicFramePr>
        <p:xfrm>
          <a:off x="1024128" y="2332796"/>
          <a:ext cx="9641969" cy="1863284"/>
        </p:xfrm>
        <a:graphic>
          <a:graphicData uri="http://schemas.openxmlformats.org/drawingml/2006/table">
            <a:tbl>
              <a:tblPr firstRow="1" bandRow="1">
                <a:tableStyleId>{93296810-A885-4BE3-A3E7-6D5BEEA58F35}</a:tableStyleId>
              </a:tblPr>
              <a:tblGrid>
                <a:gridCol w="9641969">
                  <a:extLst>
                    <a:ext uri="{9D8B030D-6E8A-4147-A177-3AD203B41FA5}">
                      <a16:colId xmlns:a16="http://schemas.microsoft.com/office/drawing/2014/main" val="307174592"/>
                    </a:ext>
                  </a:extLst>
                </a:gridCol>
              </a:tblGrid>
              <a:tr h="400244">
                <a:tc>
                  <a:txBody>
                    <a:bodyPr/>
                    <a:lstStyle/>
                    <a:p>
                      <a:r>
                        <a:rPr lang="zh-TW" altLang="en-US" dirty="0"/>
                        <a:t>試</a:t>
                      </a:r>
                      <a:r>
                        <a:rPr lang="zh-TW" altLang="en-US" dirty="0" smtClean="0"/>
                        <a:t>於</a:t>
                      </a:r>
                      <a:r>
                        <a:rPr lang="en-US" altLang="zh-TW" dirty="0" err="1" smtClean="0"/>
                        <a:t>Colab</a:t>
                      </a:r>
                      <a:r>
                        <a:rPr lang="zh-TW" altLang="en-US" dirty="0" smtClean="0"/>
                        <a:t>寫入</a:t>
                      </a:r>
                      <a:r>
                        <a:rPr lang="zh-TW" altLang="en-US" dirty="0"/>
                        <a:t>下方程式，查看結果</a:t>
                      </a:r>
                    </a:p>
                  </a:txBody>
                  <a:tcPr/>
                </a:tc>
                <a:extLst>
                  <a:ext uri="{0D108BD9-81ED-4DB2-BD59-A6C34878D82A}">
                    <a16:rowId xmlns:a16="http://schemas.microsoft.com/office/drawing/2014/main" val="3933973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import pandas as </a:t>
                      </a:r>
                      <a:r>
                        <a:rPr lang="en-US" altLang="zh-TW" dirty="0" err="1"/>
                        <a:t>pd</a:t>
                      </a: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a:t>url</a:t>
                      </a:r>
                      <a:r>
                        <a:rPr lang="en-US" altLang="zh-TW" dirty="0"/>
                        <a:t> = "https://raw.githubusercontent.com/fju155447/</a:t>
                      </a:r>
                      <a:r>
                        <a:rPr lang="en-US" altLang="zh-TW" dirty="0" err="1"/>
                        <a:t>fin_data</a:t>
                      </a:r>
                      <a:r>
                        <a:rPr lang="en-US" altLang="zh-TW" dirty="0"/>
                        <a:t>/main/NominalGDP_new.csv"</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a:t>df</a:t>
                      </a:r>
                      <a:r>
                        <a:rPr lang="en-US" altLang="zh-TW" dirty="0"/>
                        <a:t> = </a:t>
                      </a:r>
                      <a:r>
                        <a:rPr lang="en-US" altLang="zh-TW" dirty="0" err="1"/>
                        <a:t>pd.read_csv</a:t>
                      </a:r>
                      <a:r>
                        <a:rPr lang="en-US" altLang="zh-TW" dirty="0"/>
                        <a:t>(</a:t>
                      </a:r>
                      <a:r>
                        <a:rPr lang="en-US" altLang="zh-TW" dirty="0" err="1"/>
                        <a:t>url</a:t>
                      </a:r>
                      <a:r>
                        <a:rPr lang="en-US" altLang="zh-TW" dirty="0"/>
                        <a:t>, </a:t>
                      </a:r>
                      <a:r>
                        <a:rPr lang="en-US" altLang="zh-TW" dirty="0" err="1"/>
                        <a:t>index_col</a:t>
                      </a:r>
                      <a:r>
                        <a:rPr lang="en-US" altLang="zh-TW" dirty="0"/>
                        <a:t>=0)</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print(</a:t>
                      </a:r>
                      <a:r>
                        <a:rPr lang="en-US" altLang="zh-TW" dirty="0" err="1"/>
                        <a:t>df.head</a:t>
                      </a:r>
                      <a:r>
                        <a:rPr lang="en-US" altLang="zh-TW" dirty="0"/>
                        <a:t>(5))</a:t>
                      </a:r>
                    </a:p>
                  </a:txBody>
                  <a:tcPr/>
                </a:tc>
                <a:extLst>
                  <a:ext uri="{0D108BD9-81ED-4DB2-BD59-A6C34878D82A}">
                    <a16:rowId xmlns:a16="http://schemas.microsoft.com/office/drawing/2014/main" val="290029755"/>
                  </a:ext>
                </a:extLst>
              </a:tr>
            </a:tbl>
          </a:graphicData>
        </a:graphic>
      </p:graphicFrame>
      <p:pic>
        <p:nvPicPr>
          <p:cNvPr id="7" name="圖片 6"/>
          <p:cNvPicPr>
            <a:picLocks noChangeAspect="1"/>
          </p:cNvPicPr>
          <p:nvPr/>
        </p:nvPicPr>
        <p:blipFill>
          <a:blip r:embed="rId2"/>
          <a:stretch>
            <a:fillRect/>
          </a:stretch>
        </p:blipFill>
        <p:spPr>
          <a:xfrm>
            <a:off x="537192" y="4196080"/>
            <a:ext cx="10541542" cy="2355971"/>
          </a:xfrm>
          <a:prstGeom prst="rect">
            <a:avLst/>
          </a:prstGeom>
        </p:spPr>
      </p:pic>
    </p:spTree>
    <p:extLst>
      <p:ext uri="{BB962C8B-B14F-4D97-AF65-F5344CB8AC3E}">
        <p14:creationId xmlns:p14="http://schemas.microsoft.com/office/powerpoint/2010/main" val="18027145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41601" y="3034401"/>
            <a:ext cx="10058400" cy="1609344"/>
          </a:xfrm>
        </p:spPr>
        <p:txBody>
          <a:bodyPr/>
          <a:lstStyle/>
          <a:p>
            <a:r>
              <a:rPr lang="en-US" altLang="zh-TW" dirty="0"/>
              <a:t>Altman </a:t>
            </a:r>
            <a:r>
              <a:rPr lang="en-US" altLang="zh-TW" dirty="0" err="1" smtClean="0"/>
              <a:t>Zscore</a:t>
            </a:r>
            <a:endParaRPr lang="zh-TW" altLang="en-US" dirty="0"/>
          </a:p>
        </p:txBody>
      </p:sp>
      <p:sp>
        <p:nvSpPr>
          <p:cNvPr id="4" name="投影片編號版面配置區 3"/>
          <p:cNvSpPr>
            <a:spLocks noGrp="1"/>
          </p:cNvSpPr>
          <p:nvPr>
            <p:ph type="sldNum" sz="quarter" idx="12"/>
          </p:nvPr>
        </p:nvSpPr>
        <p:spPr/>
        <p:txBody>
          <a:bodyPr/>
          <a:lstStyle/>
          <a:p>
            <a:fld id="{4FAB73BC-B049-4115-A692-8D63A059BFB8}" type="slidenum">
              <a:rPr lang="en-US" smtClean="0"/>
              <a:t>51</a:t>
            </a:fld>
            <a:endParaRPr lang="en-US" dirty="0"/>
          </a:p>
        </p:txBody>
      </p:sp>
    </p:spTree>
    <p:extLst>
      <p:ext uri="{BB962C8B-B14F-4D97-AF65-F5344CB8AC3E}">
        <p14:creationId xmlns:p14="http://schemas.microsoft.com/office/powerpoint/2010/main" val="10334750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79161" y="3053250"/>
            <a:ext cx="9720072" cy="1499616"/>
          </a:xfrm>
        </p:spPr>
        <p:txBody>
          <a:bodyPr>
            <a:normAutofit fontScale="90000"/>
          </a:bodyPr>
          <a:lstStyle/>
          <a:p>
            <a:r>
              <a:rPr lang="en-US" altLang="zh-TW" dirty="0"/>
              <a:t>【</a:t>
            </a:r>
            <a:r>
              <a:rPr lang="zh-TW" altLang="en-US" dirty="0"/>
              <a:t>小故事</a:t>
            </a:r>
            <a:r>
              <a:rPr lang="en-US" altLang="zh-TW" dirty="0"/>
              <a:t>】</a:t>
            </a:r>
            <a:br>
              <a:rPr lang="en-US" altLang="zh-TW" dirty="0"/>
            </a:br>
            <a:r>
              <a:rPr lang="zh-TW" altLang="en-US" dirty="0"/>
              <a:t>                    </a:t>
            </a:r>
            <a:r>
              <a:rPr lang="en-US" altLang="zh-TW" dirty="0"/>
              <a:t>Altman’s </a:t>
            </a:r>
            <a:r>
              <a:rPr lang="zh-TW" altLang="en-US" dirty="0"/>
              <a:t>建構</a:t>
            </a:r>
            <a:r>
              <a:rPr lang="en-US" altLang="zh-TW" dirty="0"/>
              <a:t>Z-score</a:t>
            </a:r>
            <a:r>
              <a:rPr lang="zh-TW" altLang="en-US" dirty="0"/>
              <a:t>的過程</a:t>
            </a:r>
            <a:endParaRPr lang="en-US" altLang="zh-TW" dirty="0"/>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52</a:t>
            </a:fld>
            <a:endParaRPr lang="zh-TW" altLang="en-US"/>
          </a:p>
        </p:txBody>
      </p:sp>
    </p:spTree>
    <p:extLst>
      <p:ext uri="{BB962C8B-B14F-4D97-AF65-F5344CB8AC3E}">
        <p14:creationId xmlns:p14="http://schemas.microsoft.com/office/powerpoint/2010/main" val="18955510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Altman’s </a:t>
            </a:r>
            <a:r>
              <a:rPr lang="zh-TW" altLang="en-US" dirty="0"/>
              <a:t>建構</a:t>
            </a:r>
            <a:r>
              <a:rPr lang="en-US" altLang="zh-TW" dirty="0"/>
              <a:t>Z-score</a:t>
            </a:r>
            <a:r>
              <a:rPr lang="zh-TW" altLang="en-US" dirty="0"/>
              <a:t>的過程</a:t>
            </a:r>
          </a:p>
        </p:txBody>
      </p:sp>
      <p:sp>
        <p:nvSpPr>
          <p:cNvPr id="3" name="內容版面配置區 2"/>
          <p:cNvSpPr>
            <a:spLocks noGrp="1"/>
          </p:cNvSpPr>
          <p:nvPr>
            <p:ph idx="1"/>
          </p:nvPr>
        </p:nvSpPr>
        <p:spPr/>
        <p:txBody>
          <a:bodyPr/>
          <a:lstStyle/>
          <a:p>
            <a:r>
              <a:rPr lang="en-US" altLang="zh-TW" dirty="0"/>
              <a:t>Altman, E. I. (1968). </a:t>
            </a:r>
            <a:r>
              <a:rPr lang="en-US" altLang="zh-TW" dirty="0">
                <a:solidFill>
                  <a:srgbClr val="FF0000"/>
                </a:solidFill>
              </a:rPr>
              <a:t>Financial ratios, discriminant analysis and the prediction of corporate bankruptcy</a:t>
            </a:r>
            <a:r>
              <a:rPr lang="en-US" altLang="zh-TW" dirty="0"/>
              <a:t>. </a:t>
            </a:r>
            <a:r>
              <a:rPr lang="en-US" altLang="zh-TW" i="1" dirty="0"/>
              <a:t>The journal of finance</a:t>
            </a:r>
            <a:r>
              <a:rPr lang="en-US" altLang="zh-TW" dirty="0"/>
              <a:t>, </a:t>
            </a:r>
            <a:r>
              <a:rPr lang="en-US" altLang="zh-TW" i="1" dirty="0"/>
              <a:t>23</a:t>
            </a:r>
            <a:r>
              <a:rPr lang="en-US" altLang="zh-TW" dirty="0"/>
              <a:t>(4), 589-609.</a:t>
            </a:r>
          </a:p>
          <a:p>
            <a:r>
              <a:rPr lang="zh-TW" altLang="en-US" dirty="0"/>
              <a:t>關鍵字</a:t>
            </a:r>
            <a:endParaRPr lang="en-US" altLang="zh-TW" dirty="0"/>
          </a:p>
          <a:p>
            <a:r>
              <a:rPr lang="en-US" altLang="zh-TW" dirty="0"/>
              <a:t>(1)</a:t>
            </a:r>
            <a:r>
              <a:rPr lang="zh-TW" altLang="en-US" dirty="0"/>
              <a:t> </a:t>
            </a:r>
            <a:r>
              <a:rPr lang="en-US" altLang="zh-TW" dirty="0"/>
              <a:t>Financial ratios</a:t>
            </a:r>
          </a:p>
          <a:p>
            <a:r>
              <a:rPr lang="en-US" altLang="zh-TW" dirty="0"/>
              <a:t>(2)</a:t>
            </a:r>
            <a:r>
              <a:rPr lang="zh-TW" altLang="en-US" dirty="0"/>
              <a:t> </a:t>
            </a:r>
            <a:r>
              <a:rPr lang="en-US" altLang="zh-TW" dirty="0"/>
              <a:t>discriminant analysis </a:t>
            </a:r>
          </a:p>
          <a:p>
            <a:r>
              <a:rPr lang="en-US" altLang="zh-TW" dirty="0"/>
              <a:t>(3)</a:t>
            </a:r>
            <a:r>
              <a:rPr lang="zh-TW" altLang="en-US" dirty="0"/>
              <a:t> </a:t>
            </a:r>
            <a:r>
              <a:rPr lang="en-US" altLang="zh-TW" dirty="0"/>
              <a:t>the prediction of corporate bankruptcy</a:t>
            </a:r>
          </a:p>
          <a:p>
            <a:endParaRPr lang="zh-TW" altLang="en-US" dirty="0"/>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53</a:t>
            </a:fld>
            <a:endParaRPr lang="zh-TW" altLang="en-US"/>
          </a:p>
        </p:txBody>
      </p:sp>
    </p:spTree>
    <p:extLst>
      <p:ext uri="{BB962C8B-B14F-4D97-AF65-F5344CB8AC3E}">
        <p14:creationId xmlns:p14="http://schemas.microsoft.com/office/powerpoint/2010/main" val="1220088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鑑別分析  </a:t>
            </a:r>
            <a:r>
              <a:rPr lang="en-US" altLang="zh-TW" dirty="0"/>
              <a:t>(discriminant analysis) </a:t>
            </a:r>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54</a:t>
            </a:fld>
            <a:endParaRPr lang="zh-TW" altLang="en-US"/>
          </a:p>
        </p:txBody>
      </p:sp>
      <p:pic>
        <p:nvPicPr>
          <p:cNvPr id="7" name="圖片 6"/>
          <p:cNvPicPr>
            <a:picLocks noChangeAspect="1"/>
          </p:cNvPicPr>
          <p:nvPr/>
        </p:nvPicPr>
        <p:blipFill>
          <a:blip r:embed="rId2"/>
          <a:stretch>
            <a:fillRect/>
          </a:stretch>
        </p:blipFill>
        <p:spPr>
          <a:xfrm>
            <a:off x="1433502" y="2439079"/>
            <a:ext cx="9144470" cy="3251367"/>
          </a:xfrm>
          <a:prstGeom prst="rect">
            <a:avLst/>
          </a:prstGeom>
        </p:spPr>
      </p:pic>
    </p:spTree>
    <p:extLst>
      <p:ext uri="{BB962C8B-B14F-4D97-AF65-F5344CB8AC3E}">
        <p14:creationId xmlns:p14="http://schemas.microsoft.com/office/powerpoint/2010/main" val="2511447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建立模型步驟</a:t>
            </a:r>
            <a:r>
              <a:rPr lang="en-US" altLang="zh-TW" dirty="0"/>
              <a:t>1</a:t>
            </a:r>
            <a:endParaRPr lang="zh-TW" altLang="en-US" dirty="0"/>
          </a:p>
        </p:txBody>
      </p:sp>
      <p:sp>
        <p:nvSpPr>
          <p:cNvPr id="3" name="內容版面配置區 2"/>
          <p:cNvSpPr>
            <a:spLocks noGrp="1"/>
          </p:cNvSpPr>
          <p:nvPr>
            <p:ph idx="1"/>
          </p:nvPr>
        </p:nvSpPr>
        <p:spPr/>
        <p:txBody>
          <a:bodyPr/>
          <a:lstStyle/>
          <a:p>
            <a:r>
              <a:rPr lang="en-US" altLang="zh-TW" dirty="0"/>
              <a:t>1.</a:t>
            </a:r>
            <a:r>
              <a:rPr lang="zh-TW" altLang="en-US" dirty="0"/>
              <a:t> </a:t>
            </a:r>
            <a:r>
              <a:rPr lang="en-US" altLang="zh-TW" dirty="0"/>
              <a:t>The initial sample is composed of sixty-six corporations with thirty-three firms in each of the two groups. </a:t>
            </a:r>
          </a:p>
          <a:p>
            <a:pPr lvl="1"/>
            <a:r>
              <a:rPr lang="en-US" altLang="zh-TW" dirty="0"/>
              <a:t>The bankrupt group (1) are manufacturers that filed a bankruptcy petition under Chapter X of the National Bankruptcy Act during the period 1946-1965.</a:t>
            </a:r>
          </a:p>
          <a:p>
            <a:pPr lvl="1"/>
            <a:r>
              <a:rPr lang="en-US" altLang="zh-TW" dirty="0"/>
              <a:t>Group 2 consisted of a paired sample of manufacturing firms chosen on a strati- </a:t>
            </a:r>
            <a:r>
              <a:rPr lang="en-US" altLang="zh-TW" dirty="0" err="1"/>
              <a:t>fied</a:t>
            </a:r>
            <a:r>
              <a:rPr lang="en-US" altLang="zh-TW" dirty="0"/>
              <a:t> random basis. </a:t>
            </a:r>
            <a:endParaRPr lang="zh-TW" altLang="en-US" dirty="0"/>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55</a:t>
            </a:fld>
            <a:endParaRPr lang="zh-TW" altLang="en-US"/>
          </a:p>
        </p:txBody>
      </p:sp>
    </p:spTree>
    <p:extLst>
      <p:ext uri="{BB962C8B-B14F-4D97-AF65-F5344CB8AC3E}">
        <p14:creationId xmlns:p14="http://schemas.microsoft.com/office/powerpoint/2010/main" val="9944022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建立模型步驟</a:t>
            </a:r>
            <a:r>
              <a:rPr lang="en-US" altLang="zh-TW" dirty="0"/>
              <a:t>2</a:t>
            </a:r>
            <a:endParaRPr lang="zh-TW" altLang="en-US" dirty="0"/>
          </a:p>
        </p:txBody>
      </p:sp>
      <p:sp>
        <p:nvSpPr>
          <p:cNvPr id="3" name="內容版面配置區 2"/>
          <p:cNvSpPr>
            <a:spLocks noGrp="1"/>
          </p:cNvSpPr>
          <p:nvPr>
            <p:ph idx="1"/>
          </p:nvPr>
        </p:nvSpPr>
        <p:spPr/>
        <p:txBody>
          <a:bodyPr/>
          <a:lstStyle/>
          <a:p>
            <a:r>
              <a:rPr lang="en-US" altLang="zh-TW" dirty="0"/>
              <a:t>1.</a:t>
            </a:r>
            <a:r>
              <a:rPr lang="zh-TW" altLang="en-US" dirty="0"/>
              <a:t> </a:t>
            </a:r>
            <a:r>
              <a:rPr lang="en-US" altLang="zh-TW" dirty="0"/>
              <a:t>After the initial groups are defined and firms selected, balance sheet and income statement data are collected.</a:t>
            </a:r>
          </a:p>
          <a:p>
            <a:endParaRPr lang="en-US" altLang="zh-TW" dirty="0"/>
          </a:p>
          <a:p>
            <a:r>
              <a:rPr lang="en-US" altLang="zh-TW" dirty="0"/>
              <a:t>2.</a:t>
            </a:r>
            <a:r>
              <a:rPr lang="zh-TW" altLang="en-US" dirty="0"/>
              <a:t> </a:t>
            </a:r>
            <a:r>
              <a:rPr lang="en-US" altLang="zh-TW" dirty="0"/>
              <a:t>Because of the large number of variables found to be significant indicators of corporate problems in past studies, a list of </a:t>
            </a:r>
            <a:r>
              <a:rPr lang="en-US" altLang="zh-TW" dirty="0">
                <a:solidFill>
                  <a:srgbClr val="FF0000"/>
                </a:solidFill>
              </a:rPr>
              <a:t>twenty-two potentially</a:t>
            </a:r>
            <a:r>
              <a:rPr lang="en-US" altLang="zh-TW" dirty="0"/>
              <a:t> helpful variables (ratios) is compiled for evaluation.</a:t>
            </a:r>
          </a:p>
          <a:p>
            <a:endParaRPr lang="en-US" altLang="zh-TW" dirty="0"/>
          </a:p>
          <a:p>
            <a:r>
              <a:rPr lang="en-US" altLang="zh-TW" dirty="0"/>
              <a:t>3. The variables are classified into five standard ratio categories, including liquidity (</a:t>
            </a:r>
            <a:r>
              <a:rPr lang="zh-TW" altLang="en-US" dirty="0"/>
              <a:t>流動性</a:t>
            </a:r>
            <a:r>
              <a:rPr lang="en-US" altLang="zh-TW" dirty="0"/>
              <a:t>), profitability</a:t>
            </a:r>
            <a:r>
              <a:rPr lang="zh-TW" altLang="en-US" dirty="0"/>
              <a:t> </a:t>
            </a:r>
            <a:r>
              <a:rPr lang="en-US" altLang="zh-TW" dirty="0"/>
              <a:t>(</a:t>
            </a:r>
            <a:r>
              <a:rPr lang="zh-TW" altLang="en-US" dirty="0"/>
              <a:t>獲利能力</a:t>
            </a:r>
            <a:r>
              <a:rPr lang="en-US" altLang="zh-TW" dirty="0"/>
              <a:t>), leverage</a:t>
            </a:r>
            <a:r>
              <a:rPr lang="zh-TW" altLang="en-US" dirty="0"/>
              <a:t> </a:t>
            </a:r>
            <a:r>
              <a:rPr lang="en-US" altLang="zh-TW" dirty="0"/>
              <a:t>(</a:t>
            </a:r>
            <a:r>
              <a:rPr lang="zh-TW" altLang="en-US" dirty="0"/>
              <a:t>槓桿</a:t>
            </a:r>
            <a:r>
              <a:rPr lang="en-US" altLang="zh-TW" dirty="0"/>
              <a:t>), solvency</a:t>
            </a:r>
            <a:r>
              <a:rPr lang="zh-TW" altLang="en-US" dirty="0"/>
              <a:t> </a:t>
            </a:r>
            <a:r>
              <a:rPr lang="en-US" altLang="zh-TW" dirty="0"/>
              <a:t>(</a:t>
            </a:r>
            <a:r>
              <a:rPr lang="zh-TW" altLang="en-US" dirty="0"/>
              <a:t>償債</a:t>
            </a:r>
            <a:r>
              <a:rPr lang="en-US" altLang="zh-TW" dirty="0"/>
              <a:t>), and activity</a:t>
            </a:r>
            <a:r>
              <a:rPr lang="zh-TW" altLang="en-US" dirty="0"/>
              <a:t> </a:t>
            </a:r>
            <a:r>
              <a:rPr lang="en-US" altLang="zh-TW" dirty="0"/>
              <a:t>(</a:t>
            </a:r>
            <a:r>
              <a:rPr lang="zh-TW" altLang="en-US" dirty="0"/>
              <a:t>活動</a:t>
            </a:r>
            <a:r>
              <a:rPr lang="en-US" altLang="zh-TW" dirty="0"/>
              <a:t>) ratio.</a:t>
            </a:r>
            <a:endParaRPr lang="zh-TW" altLang="en-US" dirty="0"/>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56</a:t>
            </a:fld>
            <a:endParaRPr lang="zh-TW" altLang="en-US"/>
          </a:p>
        </p:txBody>
      </p:sp>
    </p:spTree>
    <p:extLst>
      <p:ext uri="{BB962C8B-B14F-4D97-AF65-F5344CB8AC3E}">
        <p14:creationId xmlns:p14="http://schemas.microsoft.com/office/powerpoint/2010/main" val="40868142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建立模型步驟</a:t>
            </a:r>
            <a:r>
              <a:rPr lang="en-US" altLang="zh-TW" dirty="0"/>
              <a:t>3:</a:t>
            </a:r>
            <a:r>
              <a:rPr lang="zh-TW" altLang="en-US" dirty="0"/>
              <a:t> 參數估計</a:t>
            </a:r>
          </a:p>
        </p:txBody>
      </p:sp>
      <p:sp>
        <p:nvSpPr>
          <p:cNvPr id="3" name="內容版面配置區 2"/>
          <p:cNvSpPr>
            <a:spLocks noGrp="1"/>
          </p:cNvSpPr>
          <p:nvPr>
            <p:ph idx="1"/>
          </p:nvPr>
        </p:nvSpPr>
        <p:spPr>
          <a:xfrm>
            <a:off x="1024128" y="5686548"/>
            <a:ext cx="9720073" cy="622812"/>
          </a:xfrm>
        </p:spPr>
        <p:txBody>
          <a:bodyPr/>
          <a:lstStyle/>
          <a:p>
            <a:r>
              <a:rPr lang="en-US" altLang="zh-TW" dirty="0"/>
              <a:t>X1-X5</a:t>
            </a:r>
            <a:r>
              <a:rPr lang="zh-TW" altLang="en-US" dirty="0"/>
              <a:t>的單位為 </a:t>
            </a:r>
            <a:r>
              <a:rPr lang="en-US" altLang="zh-TW" dirty="0"/>
              <a:t>(%)</a:t>
            </a:r>
            <a:endParaRPr lang="zh-TW" altLang="en-US" dirty="0"/>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57</a:t>
            </a:fld>
            <a:endParaRPr lang="zh-TW" altLang="en-US"/>
          </a:p>
        </p:txBody>
      </p:sp>
      <p:pic>
        <p:nvPicPr>
          <p:cNvPr id="5" name="圖片 4"/>
          <p:cNvPicPr>
            <a:picLocks noChangeAspect="1"/>
          </p:cNvPicPr>
          <p:nvPr/>
        </p:nvPicPr>
        <p:blipFill>
          <a:blip r:embed="rId2"/>
          <a:stretch>
            <a:fillRect/>
          </a:stretch>
        </p:blipFill>
        <p:spPr>
          <a:xfrm>
            <a:off x="1280177" y="2949035"/>
            <a:ext cx="9207973" cy="2451226"/>
          </a:xfrm>
          <a:prstGeom prst="rect">
            <a:avLst/>
          </a:prstGeom>
        </p:spPr>
      </p:pic>
    </p:spTree>
    <p:extLst>
      <p:ext uri="{BB962C8B-B14F-4D97-AF65-F5344CB8AC3E}">
        <p14:creationId xmlns:p14="http://schemas.microsoft.com/office/powerpoint/2010/main" val="1584236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結果說明</a:t>
            </a:r>
          </a:p>
        </p:txBody>
      </p:sp>
      <p:sp>
        <p:nvSpPr>
          <p:cNvPr id="3" name="內容版面配置區 2"/>
          <p:cNvSpPr>
            <a:spLocks noGrp="1"/>
          </p:cNvSpPr>
          <p:nvPr>
            <p:ph idx="1"/>
          </p:nvPr>
        </p:nvSpPr>
        <p:spPr/>
        <p:txBody>
          <a:bodyPr/>
          <a:lstStyle/>
          <a:p>
            <a:r>
              <a:rPr lang="en-US" altLang="zh-TW" dirty="0"/>
              <a:t>By observing those firms which have been misclassified by the discriminant model in the initial sample, </a:t>
            </a:r>
          </a:p>
          <a:p>
            <a:r>
              <a:rPr lang="en-US" altLang="zh-TW" dirty="0"/>
              <a:t>it is concluded that all firms having a Z score of greater than 2.99 clearly fall into the "non-bankrupt" sector, while those firms having a Z below 1.81 are all bankrupt. The area between 1.81 and 2.99 will be defined as the "zone of ignorance" or "gray area" because of the susceptibility to error classification (see Chart I). </a:t>
            </a:r>
          </a:p>
          <a:p>
            <a:r>
              <a:rPr lang="en-US" altLang="zh-TW" dirty="0"/>
              <a:t>Since errors are observed in this range of values, we will be uncertain about a new firm whose Z value falls within the "zone of ignorance." Hence, it is desirable to establish a guideline for classifying firms in the "gray area."</a:t>
            </a:r>
            <a:endParaRPr lang="zh-TW" altLang="en-US" dirty="0"/>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58</a:t>
            </a:fld>
            <a:endParaRPr lang="zh-TW" altLang="en-US"/>
          </a:p>
        </p:txBody>
      </p:sp>
    </p:spTree>
    <p:extLst>
      <p:ext uri="{BB962C8B-B14F-4D97-AF65-F5344CB8AC3E}">
        <p14:creationId xmlns:p14="http://schemas.microsoft.com/office/powerpoint/2010/main" val="1408669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47E8C-84EE-D230-B4F6-617C02565DC4}"/>
              </a:ext>
            </a:extLst>
          </p:cNvPr>
          <p:cNvSpPr>
            <a:spLocks noGrp="1"/>
          </p:cNvSpPr>
          <p:nvPr>
            <p:ph type="title"/>
          </p:nvPr>
        </p:nvSpPr>
        <p:spPr/>
        <p:txBody>
          <a:bodyPr/>
          <a:lstStyle/>
          <a:p>
            <a:r>
              <a:rPr lang="en-US" dirty="0"/>
              <a:t>LOC (LABEL)</a:t>
            </a:r>
          </a:p>
        </p:txBody>
      </p:sp>
      <p:graphicFrame>
        <p:nvGraphicFramePr>
          <p:cNvPr id="6" name="Content Placeholder 5">
            <a:extLst>
              <a:ext uri="{FF2B5EF4-FFF2-40B4-BE49-F238E27FC236}">
                <a16:creationId xmlns:a16="http://schemas.microsoft.com/office/drawing/2014/main" id="{A0DFFB30-DE62-F58C-AB80-F917B90C559C}"/>
              </a:ext>
            </a:extLst>
          </p:cNvPr>
          <p:cNvGraphicFramePr>
            <a:graphicFrameLocks noGrp="1"/>
          </p:cNvGraphicFramePr>
          <p:nvPr>
            <p:ph idx="1"/>
            <p:extLst/>
          </p:nvPr>
        </p:nvGraphicFramePr>
        <p:xfrm>
          <a:off x="1023938" y="2286000"/>
          <a:ext cx="9720260" cy="1854200"/>
        </p:xfrm>
        <a:graphic>
          <a:graphicData uri="http://schemas.openxmlformats.org/drawingml/2006/table">
            <a:tbl>
              <a:tblPr firstRow="1" bandRow="1">
                <a:tableStyleId>{5C22544A-7EE6-4342-B048-85BDC9FD1C3A}</a:tableStyleId>
              </a:tblPr>
              <a:tblGrid>
                <a:gridCol w="1944052">
                  <a:extLst>
                    <a:ext uri="{9D8B030D-6E8A-4147-A177-3AD203B41FA5}">
                      <a16:colId xmlns:a16="http://schemas.microsoft.com/office/drawing/2014/main" val="3482079042"/>
                    </a:ext>
                  </a:extLst>
                </a:gridCol>
                <a:gridCol w="1944052">
                  <a:extLst>
                    <a:ext uri="{9D8B030D-6E8A-4147-A177-3AD203B41FA5}">
                      <a16:colId xmlns:a16="http://schemas.microsoft.com/office/drawing/2014/main" val="3922609455"/>
                    </a:ext>
                  </a:extLst>
                </a:gridCol>
                <a:gridCol w="1944052">
                  <a:extLst>
                    <a:ext uri="{9D8B030D-6E8A-4147-A177-3AD203B41FA5}">
                      <a16:colId xmlns:a16="http://schemas.microsoft.com/office/drawing/2014/main" val="2622710900"/>
                    </a:ext>
                  </a:extLst>
                </a:gridCol>
                <a:gridCol w="1944052">
                  <a:extLst>
                    <a:ext uri="{9D8B030D-6E8A-4147-A177-3AD203B41FA5}">
                      <a16:colId xmlns:a16="http://schemas.microsoft.com/office/drawing/2014/main" val="215836738"/>
                    </a:ext>
                  </a:extLst>
                </a:gridCol>
                <a:gridCol w="1944052">
                  <a:extLst>
                    <a:ext uri="{9D8B030D-6E8A-4147-A177-3AD203B41FA5}">
                      <a16:colId xmlns:a16="http://schemas.microsoft.com/office/drawing/2014/main" val="491026982"/>
                    </a:ext>
                  </a:extLst>
                </a:gridCol>
              </a:tblGrid>
              <a:tr h="370840">
                <a:tc>
                  <a:txBody>
                    <a:bodyPr/>
                    <a:lstStyle/>
                    <a:p>
                      <a:r>
                        <a:rPr lang="en-US" dirty="0"/>
                        <a:t>index</a:t>
                      </a:r>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tc>
                  <a:txBody>
                    <a:bodyPr/>
                    <a:lstStyle/>
                    <a:p>
                      <a:r>
                        <a:rPr lang="en-US" dirty="0"/>
                        <a:t>D</a:t>
                      </a:r>
                    </a:p>
                  </a:txBody>
                  <a:tcPr/>
                </a:tc>
                <a:extLst>
                  <a:ext uri="{0D108BD9-81ED-4DB2-BD59-A6C34878D82A}">
                    <a16:rowId xmlns:a16="http://schemas.microsoft.com/office/drawing/2014/main" val="424940260"/>
                  </a:ext>
                </a:extLst>
              </a:tr>
              <a:tr h="370840">
                <a:tc>
                  <a:txBody>
                    <a:bodyPr/>
                    <a:lstStyle/>
                    <a:p>
                      <a:r>
                        <a:rPr lang="en-US" dirty="0"/>
                        <a:t>A</a:t>
                      </a:r>
                    </a:p>
                  </a:txBody>
                  <a:tcPr/>
                </a:tc>
                <a:tc>
                  <a:txBody>
                    <a:bodyPr/>
                    <a:lstStyle/>
                    <a:p>
                      <a:r>
                        <a:rPr lang="en-US" dirty="0"/>
                        <a:t>[0, “A“]</a:t>
                      </a:r>
                    </a:p>
                  </a:txBody>
                  <a:tcPr/>
                </a:tc>
                <a:tc>
                  <a:txBody>
                    <a:bodyPr/>
                    <a:lstStyle/>
                    <a:p>
                      <a:r>
                        <a:rPr lang="en-US" altLang="zh-TW" dirty="0"/>
                        <a:t>[0, “B“]</a:t>
                      </a:r>
                      <a:endParaRPr lang="en-US" dirty="0"/>
                    </a:p>
                  </a:txBody>
                  <a:tcPr/>
                </a:tc>
                <a:tc>
                  <a:txBody>
                    <a:bodyPr/>
                    <a:lstStyle/>
                    <a:p>
                      <a:r>
                        <a:rPr lang="en-US" altLang="zh-TW" dirty="0"/>
                        <a:t>[0, “C“]</a:t>
                      </a:r>
                      <a:endParaRPr lang="en-US" dirty="0"/>
                    </a:p>
                  </a:txBody>
                  <a:tcPr/>
                </a:tc>
                <a:tc>
                  <a:txBody>
                    <a:bodyPr/>
                    <a:lstStyle/>
                    <a:p>
                      <a:r>
                        <a:rPr lang="en-US" altLang="zh-TW" dirty="0"/>
                        <a:t>[0, “D“]</a:t>
                      </a:r>
                      <a:endParaRPr lang="en-US" dirty="0"/>
                    </a:p>
                  </a:txBody>
                  <a:tcPr/>
                </a:tc>
                <a:extLst>
                  <a:ext uri="{0D108BD9-81ED-4DB2-BD59-A6C34878D82A}">
                    <a16:rowId xmlns:a16="http://schemas.microsoft.com/office/drawing/2014/main" val="834683099"/>
                  </a:ext>
                </a:extLst>
              </a:tr>
              <a:tr h="370840">
                <a:tc>
                  <a:txBody>
                    <a:bodyPr/>
                    <a:lstStyle/>
                    <a:p>
                      <a:r>
                        <a:rPr lang="en-US" dirty="0"/>
                        <a:t>B</a:t>
                      </a:r>
                    </a:p>
                  </a:txBody>
                  <a:tcPr/>
                </a:tc>
                <a:tc>
                  <a:txBody>
                    <a:bodyPr/>
                    <a:lstStyle/>
                    <a:p>
                      <a:r>
                        <a:rPr lang="en-US" altLang="zh-TW" dirty="0"/>
                        <a:t>[1, “A“]</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94964930"/>
                  </a:ext>
                </a:extLst>
              </a:tr>
              <a:tr h="370840">
                <a:tc>
                  <a:txBody>
                    <a:bodyPr/>
                    <a:lstStyle/>
                    <a:p>
                      <a:r>
                        <a:rPr lang="en-US" dirty="0"/>
                        <a:t>C</a:t>
                      </a:r>
                    </a:p>
                  </a:txBody>
                  <a:tcPr/>
                </a:tc>
                <a:tc>
                  <a:txBody>
                    <a:bodyPr/>
                    <a:lstStyle/>
                    <a:p>
                      <a:r>
                        <a:rPr lang="en-US" altLang="zh-TW" dirty="0"/>
                        <a:t>[2, “A“]</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47328532"/>
                  </a:ext>
                </a:extLst>
              </a:tr>
              <a:tr h="370840">
                <a:tc>
                  <a:txBody>
                    <a:bodyPr/>
                    <a:lstStyle/>
                    <a:p>
                      <a:r>
                        <a:rPr lang="en-US" dirty="0"/>
                        <a:t>D</a:t>
                      </a:r>
                    </a:p>
                  </a:txBody>
                  <a:tcPr/>
                </a:tc>
                <a:tc>
                  <a:txBody>
                    <a:bodyPr/>
                    <a:lstStyle/>
                    <a:p>
                      <a:r>
                        <a:rPr lang="en-US" altLang="zh-TW" dirty="0"/>
                        <a:t>[3, “A“]</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7533349"/>
                  </a:ext>
                </a:extLst>
              </a:tr>
            </a:tbl>
          </a:graphicData>
        </a:graphic>
      </p:graphicFrame>
      <p:sp>
        <p:nvSpPr>
          <p:cNvPr id="4" name="Slide Number Placeholder 3">
            <a:extLst>
              <a:ext uri="{FF2B5EF4-FFF2-40B4-BE49-F238E27FC236}">
                <a16:creationId xmlns:a16="http://schemas.microsoft.com/office/drawing/2014/main" id="{7EF552B6-FE24-BC22-7FC5-F92AEA0FF0A3}"/>
              </a:ext>
            </a:extLst>
          </p:cNvPr>
          <p:cNvSpPr>
            <a:spLocks noGrp="1"/>
          </p:cNvSpPr>
          <p:nvPr>
            <p:ph type="sldNum" sz="quarter" idx="12"/>
          </p:nvPr>
        </p:nvSpPr>
        <p:spPr/>
        <p:txBody>
          <a:bodyPr/>
          <a:lstStyle/>
          <a:p>
            <a:fld id="{768D8167-9C97-47D6-AA4B-ABB4D863B9D0}" type="slidenum">
              <a:rPr lang="zh-TW" altLang="en-US" smtClean="0"/>
              <a:t>59</a:t>
            </a:fld>
            <a:endParaRPr lang="zh-TW" altLang="en-US"/>
          </a:p>
        </p:txBody>
      </p:sp>
      <p:sp>
        <p:nvSpPr>
          <p:cNvPr id="12" name="TextBox 11">
            <a:extLst>
              <a:ext uri="{FF2B5EF4-FFF2-40B4-BE49-F238E27FC236}">
                <a16:creationId xmlns:a16="http://schemas.microsoft.com/office/drawing/2014/main" id="{59704F41-48A1-6779-B87B-FB1FEF5D419F}"/>
              </a:ext>
            </a:extLst>
          </p:cNvPr>
          <p:cNvSpPr txBox="1"/>
          <p:nvPr/>
        </p:nvSpPr>
        <p:spPr>
          <a:xfrm>
            <a:off x="1023938" y="5681877"/>
            <a:ext cx="6097712" cy="369332"/>
          </a:xfrm>
          <a:prstGeom prst="rect">
            <a:avLst/>
          </a:prstGeom>
          <a:noFill/>
        </p:spPr>
        <p:txBody>
          <a:bodyPr wrap="square">
            <a:spAutoFit/>
          </a:bodyPr>
          <a:lstStyle/>
          <a:p>
            <a:r>
              <a:rPr lang="en-US" dirty="0"/>
              <a:t>https://zhuanlan.zhihu.com/p/129898162</a:t>
            </a:r>
          </a:p>
        </p:txBody>
      </p:sp>
      <p:graphicFrame>
        <p:nvGraphicFramePr>
          <p:cNvPr id="3" name="表格 2"/>
          <p:cNvGraphicFramePr>
            <a:graphicFrameLocks noGrp="1"/>
          </p:cNvGraphicFramePr>
          <p:nvPr>
            <p:extLst/>
          </p:nvPr>
        </p:nvGraphicFramePr>
        <p:xfrm>
          <a:off x="1023938" y="2286000"/>
          <a:ext cx="1944052" cy="1854200"/>
        </p:xfrm>
        <a:graphic>
          <a:graphicData uri="http://schemas.openxmlformats.org/drawingml/2006/table">
            <a:tbl>
              <a:tblPr firstRow="1" bandRow="1">
                <a:tableStyleId>{5C22544A-7EE6-4342-B048-85BDC9FD1C3A}</a:tableStyleId>
              </a:tblPr>
              <a:tblGrid>
                <a:gridCol w="1944052">
                  <a:extLst>
                    <a:ext uri="{9D8B030D-6E8A-4147-A177-3AD203B41FA5}">
                      <a16:colId xmlns:a16="http://schemas.microsoft.com/office/drawing/2014/main" val="3334910122"/>
                    </a:ext>
                  </a:extLst>
                </a:gridCol>
              </a:tblGrid>
              <a:tr h="370840">
                <a:tc>
                  <a:txBody>
                    <a:bodyPr/>
                    <a:lstStyle/>
                    <a:p>
                      <a:r>
                        <a:rPr lang="en-US" dirty="0"/>
                        <a:t>index</a:t>
                      </a:r>
                    </a:p>
                  </a:txBody>
                  <a:tcPr/>
                </a:tc>
                <a:extLst>
                  <a:ext uri="{0D108BD9-81ED-4DB2-BD59-A6C34878D82A}">
                    <a16:rowId xmlns:a16="http://schemas.microsoft.com/office/drawing/2014/main" val="2508625818"/>
                  </a:ext>
                </a:extLst>
              </a:tr>
              <a:tr h="370840">
                <a:tc>
                  <a:txBody>
                    <a:bodyPr/>
                    <a:lstStyle/>
                    <a:p>
                      <a:r>
                        <a:rPr lang="en-US" dirty="0"/>
                        <a:t>0</a:t>
                      </a:r>
                    </a:p>
                  </a:txBody>
                  <a:tcPr/>
                </a:tc>
                <a:extLst>
                  <a:ext uri="{0D108BD9-81ED-4DB2-BD59-A6C34878D82A}">
                    <a16:rowId xmlns:a16="http://schemas.microsoft.com/office/drawing/2014/main" val="965794867"/>
                  </a:ext>
                </a:extLst>
              </a:tr>
              <a:tr h="370840">
                <a:tc>
                  <a:txBody>
                    <a:bodyPr/>
                    <a:lstStyle/>
                    <a:p>
                      <a:r>
                        <a:rPr lang="en-US" dirty="0"/>
                        <a:t>1</a:t>
                      </a:r>
                    </a:p>
                  </a:txBody>
                  <a:tcPr/>
                </a:tc>
                <a:extLst>
                  <a:ext uri="{0D108BD9-81ED-4DB2-BD59-A6C34878D82A}">
                    <a16:rowId xmlns:a16="http://schemas.microsoft.com/office/drawing/2014/main" val="3008998317"/>
                  </a:ext>
                </a:extLst>
              </a:tr>
              <a:tr h="370840">
                <a:tc>
                  <a:txBody>
                    <a:bodyPr/>
                    <a:lstStyle/>
                    <a:p>
                      <a:r>
                        <a:rPr lang="en-US" dirty="0"/>
                        <a:t>2</a:t>
                      </a:r>
                    </a:p>
                  </a:txBody>
                  <a:tcPr/>
                </a:tc>
                <a:extLst>
                  <a:ext uri="{0D108BD9-81ED-4DB2-BD59-A6C34878D82A}">
                    <a16:rowId xmlns:a16="http://schemas.microsoft.com/office/drawing/2014/main" val="4130007939"/>
                  </a:ext>
                </a:extLst>
              </a:tr>
              <a:tr h="370840">
                <a:tc>
                  <a:txBody>
                    <a:bodyPr/>
                    <a:lstStyle/>
                    <a:p>
                      <a:r>
                        <a:rPr lang="en-US" dirty="0"/>
                        <a:t>3</a:t>
                      </a:r>
                    </a:p>
                  </a:txBody>
                  <a:tcPr/>
                </a:tc>
                <a:extLst>
                  <a:ext uri="{0D108BD9-81ED-4DB2-BD59-A6C34878D82A}">
                    <a16:rowId xmlns:a16="http://schemas.microsoft.com/office/drawing/2014/main" val="3207987664"/>
                  </a:ext>
                </a:extLst>
              </a:tr>
            </a:tbl>
          </a:graphicData>
        </a:graphic>
      </p:graphicFrame>
    </p:spTree>
    <p:extLst>
      <p:ext uri="{BB962C8B-B14F-4D97-AF65-F5344CB8AC3E}">
        <p14:creationId xmlns:p14="http://schemas.microsoft.com/office/powerpoint/2010/main" val="3025546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 GitHub</a:t>
            </a:r>
            <a:r>
              <a:rPr lang="zh-TW" altLang="en-US" dirty="0"/>
              <a:t>帳號申請</a:t>
            </a:r>
          </a:p>
        </p:txBody>
      </p:sp>
      <p:sp>
        <p:nvSpPr>
          <p:cNvPr id="3" name="內容版面配置區 2"/>
          <p:cNvSpPr>
            <a:spLocks noGrp="1"/>
          </p:cNvSpPr>
          <p:nvPr>
            <p:ph idx="1"/>
          </p:nvPr>
        </p:nvSpPr>
        <p:spPr/>
        <p:txBody>
          <a:bodyPr/>
          <a:lstStyle/>
          <a:p>
            <a:r>
              <a:rPr lang="zh-TW" altLang="en-US" dirty="0"/>
              <a:t>點選</a:t>
            </a:r>
            <a:r>
              <a:rPr lang="en-US" altLang="zh-TW" dirty="0"/>
              <a:t>SIGN UP</a:t>
            </a:r>
            <a:r>
              <a:rPr lang="zh-TW" altLang="en-US" dirty="0"/>
              <a:t>，註冊</a:t>
            </a:r>
            <a:r>
              <a:rPr lang="en-US" altLang="zh-TW" dirty="0" err="1"/>
              <a:t>github</a:t>
            </a:r>
            <a:r>
              <a:rPr lang="zh-TW" altLang="en-US" dirty="0"/>
              <a:t>帳號 </a:t>
            </a:r>
            <a:r>
              <a:rPr lang="en-US" altLang="zh-TW" dirty="0"/>
              <a:t>(</a:t>
            </a:r>
            <a:r>
              <a:rPr lang="zh-TW" altLang="en-US" dirty="0"/>
              <a:t>建議使用學校信箱</a:t>
            </a:r>
            <a:r>
              <a:rPr lang="en-US" altLang="zh-TW" dirty="0"/>
              <a:t>)</a:t>
            </a:r>
            <a:r>
              <a:rPr lang="zh-TW" altLang="en-US" dirty="0"/>
              <a:t>，按下「</a:t>
            </a:r>
            <a:r>
              <a:rPr lang="en-US" altLang="zh-TW" dirty="0"/>
              <a:t>Continue</a:t>
            </a:r>
            <a:r>
              <a:rPr lang="zh-TW" altLang="en-US" dirty="0"/>
              <a:t>」</a:t>
            </a:r>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6</a:t>
            </a:fld>
            <a:endParaRPr lang="zh-TW" altLang="en-US"/>
          </a:p>
        </p:txBody>
      </p:sp>
      <p:pic>
        <p:nvPicPr>
          <p:cNvPr id="6" name="圖片 5"/>
          <p:cNvPicPr>
            <a:picLocks noChangeAspect="1"/>
          </p:cNvPicPr>
          <p:nvPr/>
        </p:nvPicPr>
        <p:blipFill>
          <a:blip r:embed="rId2"/>
          <a:stretch>
            <a:fillRect/>
          </a:stretch>
        </p:blipFill>
        <p:spPr>
          <a:xfrm>
            <a:off x="1134532" y="3078167"/>
            <a:ext cx="9437079" cy="2234666"/>
          </a:xfrm>
          <a:prstGeom prst="rect">
            <a:avLst/>
          </a:prstGeom>
        </p:spPr>
      </p:pic>
    </p:spTree>
    <p:extLst>
      <p:ext uri="{BB962C8B-B14F-4D97-AF65-F5344CB8AC3E}">
        <p14:creationId xmlns:p14="http://schemas.microsoft.com/office/powerpoint/2010/main" val="16195116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108FC-1372-1A2E-32E2-D5B5DADAAE57}"/>
              </a:ext>
            </a:extLst>
          </p:cNvPr>
          <p:cNvSpPr>
            <a:spLocks noGrp="1"/>
          </p:cNvSpPr>
          <p:nvPr>
            <p:ph type="title"/>
          </p:nvPr>
        </p:nvSpPr>
        <p:spPr/>
        <p:txBody>
          <a:bodyPr/>
          <a:lstStyle/>
          <a:p>
            <a:r>
              <a:rPr lang="en-US" altLang="zh-TW" dirty="0"/>
              <a:t>z-score</a:t>
            </a:r>
            <a:endParaRPr lang="en-US" dirty="0"/>
          </a:p>
        </p:txBody>
      </p:sp>
      <p:sp>
        <p:nvSpPr>
          <p:cNvPr id="4" name="Slide Number Placeholder 3">
            <a:extLst>
              <a:ext uri="{FF2B5EF4-FFF2-40B4-BE49-F238E27FC236}">
                <a16:creationId xmlns:a16="http://schemas.microsoft.com/office/drawing/2014/main" id="{F800803F-3E4F-BB1B-AE63-B6B86454B451}"/>
              </a:ext>
            </a:extLst>
          </p:cNvPr>
          <p:cNvSpPr>
            <a:spLocks noGrp="1"/>
          </p:cNvSpPr>
          <p:nvPr>
            <p:ph type="sldNum" sz="quarter" idx="12"/>
          </p:nvPr>
        </p:nvSpPr>
        <p:spPr/>
        <p:txBody>
          <a:bodyPr/>
          <a:lstStyle/>
          <a:p>
            <a:fld id="{768D8167-9C97-47D6-AA4B-ABB4D863B9D0}" type="slidenum">
              <a:rPr lang="zh-TW" altLang="en-US" smtClean="0"/>
              <a:t>60</a:t>
            </a:fld>
            <a:endParaRPr lang="zh-TW" altLang="en-US"/>
          </a:p>
        </p:txBody>
      </p:sp>
      <p:pic>
        <p:nvPicPr>
          <p:cNvPr id="6" name="Picture 5">
            <a:extLst>
              <a:ext uri="{FF2B5EF4-FFF2-40B4-BE49-F238E27FC236}">
                <a16:creationId xmlns:a16="http://schemas.microsoft.com/office/drawing/2014/main" id="{761AF8BA-D5DE-9AAD-6FDE-0B3E26EDDB1C}"/>
              </a:ext>
            </a:extLst>
          </p:cNvPr>
          <p:cNvPicPr>
            <a:picLocks noChangeAspect="1"/>
          </p:cNvPicPr>
          <p:nvPr/>
        </p:nvPicPr>
        <p:blipFill>
          <a:blip r:embed="rId2"/>
          <a:stretch>
            <a:fillRect/>
          </a:stretch>
        </p:blipFill>
        <p:spPr>
          <a:xfrm>
            <a:off x="3539022" y="1474914"/>
            <a:ext cx="7837545" cy="3648053"/>
          </a:xfrm>
          <a:prstGeom prst="rect">
            <a:avLst/>
          </a:prstGeom>
        </p:spPr>
      </p:pic>
      <p:sp>
        <p:nvSpPr>
          <p:cNvPr id="8" name="Rectangle 7">
            <a:extLst>
              <a:ext uri="{FF2B5EF4-FFF2-40B4-BE49-F238E27FC236}">
                <a16:creationId xmlns:a16="http://schemas.microsoft.com/office/drawing/2014/main" id="{5C7BCF1A-0926-2FC9-C737-2839E4A3B240}"/>
              </a:ext>
            </a:extLst>
          </p:cNvPr>
          <p:cNvSpPr/>
          <p:nvPr/>
        </p:nvSpPr>
        <p:spPr>
          <a:xfrm>
            <a:off x="4291670" y="3177522"/>
            <a:ext cx="1592494" cy="31849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9F13A34-1A09-6A1A-E01E-13DBA15D3E82}"/>
              </a:ext>
            </a:extLst>
          </p:cNvPr>
          <p:cNvSpPr txBox="1"/>
          <p:nvPr/>
        </p:nvSpPr>
        <p:spPr>
          <a:xfrm>
            <a:off x="381000" y="5892491"/>
            <a:ext cx="10367939" cy="646331"/>
          </a:xfrm>
          <a:prstGeom prst="rect">
            <a:avLst/>
          </a:prstGeom>
          <a:noFill/>
        </p:spPr>
        <p:txBody>
          <a:bodyPr wrap="square">
            <a:spAutoFit/>
          </a:bodyPr>
          <a:lstStyle/>
          <a:p>
            <a:r>
              <a:rPr lang="en-US" b="0" i="0" dirty="0">
                <a:solidFill>
                  <a:srgbClr val="111111"/>
                </a:solidFill>
                <a:effectLst/>
                <a:latin typeface="SourceSansPro"/>
              </a:rPr>
              <a:t>A score below </a:t>
            </a:r>
            <a:r>
              <a:rPr lang="en-US" b="1" i="0" dirty="0">
                <a:solidFill>
                  <a:srgbClr val="FF0000"/>
                </a:solidFill>
                <a:effectLst/>
                <a:latin typeface="SourceSansPro"/>
              </a:rPr>
              <a:t>1.8</a:t>
            </a:r>
            <a:r>
              <a:rPr lang="en-US" b="0" i="0" dirty="0">
                <a:solidFill>
                  <a:srgbClr val="111111"/>
                </a:solidFill>
                <a:effectLst/>
                <a:latin typeface="SourceSansPro"/>
              </a:rPr>
              <a:t> means it's likely the company is headed for bankruptcy, while companies with scores above </a:t>
            </a:r>
            <a:r>
              <a:rPr lang="en-US" b="1" i="0" dirty="0">
                <a:solidFill>
                  <a:srgbClr val="FF0000"/>
                </a:solidFill>
                <a:effectLst/>
                <a:latin typeface="SourceSansPro"/>
              </a:rPr>
              <a:t>3</a:t>
            </a:r>
            <a:r>
              <a:rPr lang="en-US" b="0" i="0" dirty="0">
                <a:solidFill>
                  <a:srgbClr val="111111"/>
                </a:solidFill>
                <a:effectLst/>
                <a:latin typeface="SourceSansPro"/>
              </a:rPr>
              <a:t> are not likely to go bankrupt</a:t>
            </a:r>
            <a:endParaRPr lang="en-US" dirty="0"/>
          </a:p>
        </p:txBody>
      </p:sp>
    </p:spTree>
    <p:extLst>
      <p:ext uri="{BB962C8B-B14F-4D97-AF65-F5344CB8AC3E}">
        <p14:creationId xmlns:p14="http://schemas.microsoft.com/office/powerpoint/2010/main" val="40423444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下周作業計算</a:t>
            </a:r>
            <a:r>
              <a:rPr lang="en-US" altLang="zh-TW" dirty="0"/>
              <a:t>Z-score</a:t>
            </a:r>
            <a:endParaRPr lang="zh-TW" altLang="en-US" dirty="0"/>
          </a:p>
        </p:txBody>
      </p:sp>
      <p:sp>
        <p:nvSpPr>
          <p:cNvPr id="3" name="內容版面配置區 2"/>
          <p:cNvSpPr>
            <a:spLocks noGrp="1"/>
          </p:cNvSpPr>
          <p:nvPr>
            <p:ph idx="1"/>
          </p:nvPr>
        </p:nvSpPr>
        <p:spPr>
          <a:xfrm>
            <a:off x="1024129" y="2286000"/>
            <a:ext cx="4136542" cy="4023360"/>
          </a:xfrm>
        </p:spPr>
        <p:txBody>
          <a:bodyPr/>
          <a:lstStyle/>
          <a:p>
            <a:r>
              <a:rPr lang="zh-TW" altLang="en-US" dirty="0"/>
              <a:t>輸入下方程式碼：</a:t>
            </a:r>
            <a:endParaRPr lang="en-US" altLang="zh-TW" dirty="0"/>
          </a:p>
          <a:p>
            <a:pPr marL="0" indent="0">
              <a:buNone/>
            </a:pPr>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61</a:t>
            </a:fld>
            <a:endParaRPr lang="zh-TW" altLang="en-US"/>
          </a:p>
        </p:txBody>
      </p:sp>
      <p:graphicFrame>
        <p:nvGraphicFramePr>
          <p:cNvPr id="6" name="表格 5"/>
          <p:cNvGraphicFramePr>
            <a:graphicFrameLocks noGrp="1"/>
          </p:cNvGraphicFramePr>
          <p:nvPr/>
        </p:nvGraphicFramePr>
        <p:xfrm>
          <a:off x="976318" y="2791744"/>
          <a:ext cx="9767882" cy="2667000"/>
        </p:xfrm>
        <a:graphic>
          <a:graphicData uri="http://schemas.openxmlformats.org/drawingml/2006/table">
            <a:tbl>
              <a:tblPr firstRow="1" bandRow="1">
                <a:tableStyleId>{5C22544A-7EE6-4342-B048-85BDC9FD1C3A}</a:tableStyleId>
              </a:tblPr>
              <a:tblGrid>
                <a:gridCol w="6817667">
                  <a:extLst>
                    <a:ext uri="{9D8B030D-6E8A-4147-A177-3AD203B41FA5}">
                      <a16:colId xmlns:a16="http://schemas.microsoft.com/office/drawing/2014/main" val="1114446384"/>
                    </a:ext>
                  </a:extLst>
                </a:gridCol>
                <a:gridCol w="2950215">
                  <a:extLst>
                    <a:ext uri="{9D8B030D-6E8A-4147-A177-3AD203B41FA5}">
                      <a16:colId xmlns:a16="http://schemas.microsoft.com/office/drawing/2014/main" val="2601770807"/>
                    </a:ext>
                  </a:extLst>
                </a:gridCol>
              </a:tblGrid>
              <a:tr h="370840">
                <a:tc>
                  <a:txBody>
                    <a:bodyPr/>
                    <a:lstStyle/>
                    <a:p>
                      <a:r>
                        <a:rPr lang="zh-TW" altLang="en-US" dirty="0"/>
                        <a:t>指令</a:t>
                      </a:r>
                    </a:p>
                  </a:txBody>
                  <a:tcPr/>
                </a:tc>
                <a:tc>
                  <a:txBody>
                    <a:bodyPr/>
                    <a:lstStyle/>
                    <a:p>
                      <a:r>
                        <a:rPr lang="zh-TW" altLang="en-US" dirty="0"/>
                        <a:t>說明</a:t>
                      </a:r>
                    </a:p>
                  </a:txBody>
                  <a:tcPr/>
                </a:tc>
                <a:extLst>
                  <a:ext uri="{0D108BD9-81ED-4DB2-BD59-A6C34878D82A}">
                    <a16:rowId xmlns:a16="http://schemas.microsoft.com/office/drawing/2014/main" val="3540294395"/>
                  </a:ext>
                </a:extLst>
              </a:tr>
              <a:tr h="370840">
                <a:tc>
                  <a:txBody>
                    <a:bodyPr/>
                    <a:lstStyle/>
                    <a:p>
                      <a:r>
                        <a:rPr lang="en-US" altLang="zh-TW" dirty="0"/>
                        <a:t>import pandas as </a:t>
                      </a:r>
                      <a:r>
                        <a:rPr lang="en-US" altLang="zh-TW" dirty="0" err="1"/>
                        <a:t>pd</a:t>
                      </a:r>
                      <a:endParaRPr lang="en-US" altLang="zh-TW" dirty="0"/>
                    </a:p>
                    <a:p>
                      <a:r>
                        <a:rPr lang="en-US" altLang="zh-TW" dirty="0"/>
                        <a:t>df1 = </a:t>
                      </a:r>
                      <a:r>
                        <a:rPr lang="en-US" altLang="zh-TW" dirty="0" err="1"/>
                        <a:t>pd.read_excel</a:t>
                      </a:r>
                      <a:r>
                        <a:rPr lang="en-US" altLang="zh-TW" dirty="0"/>
                        <a:t>("C:/~/</a:t>
                      </a:r>
                      <a:r>
                        <a:rPr lang="zh-TW" altLang="en-US" dirty="0"/>
                        <a:t>資產負債表</a:t>
                      </a:r>
                      <a:r>
                        <a:rPr lang="en-US" altLang="zh-TW" dirty="0"/>
                        <a:t>.</a:t>
                      </a:r>
                      <a:r>
                        <a:rPr lang="en-US" altLang="zh-TW" dirty="0" err="1"/>
                        <a:t>xlsx</a:t>
                      </a:r>
                      <a:r>
                        <a:rPr lang="en-US" altLang="zh-TW" dirty="0"/>
                        <a:t>")</a:t>
                      </a:r>
                    </a:p>
                    <a:p>
                      <a:r>
                        <a:rPr lang="en-US" altLang="zh-TW" dirty="0"/>
                        <a:t>df1</a:t>
                      </a:r>
                      <a:endParaRPr lang="zh-TW" altLang="en-US" dirty="0"/>
                    </a:p>
                  </a:txBody>
                  <a:tcPr/>
                </a:tc>
                <a:tc>
                  <a:txBody>
                    <a:bodyPr/>
                    <a:lstStyle/>
                    <a:p>
                      <a:r>
                        <a:rPr lang="zh-TW" altLang="en-US" dirty="0"/>
                        <a:t>下載資產負債表，並儲存於</a:t>
                      </a:r>
                      <a:r>
                        <a:rPr lang="en-US" altLang="zh-TW" dirty="0"/>
                        <a:t>df1</a:t>
                      </a:r>
                      <a:r>
                        <a:rPr lang="zh-TW" altLang="en-US" dirty="0"/>
                        <a:t>變數</a:t>
                      </a:r>
                    </a:p>
                  </a:txBody>
                  <a:tcPr/>
                </a:tc>
                <a:extLst>
                  <a:ext uri="{0D108BD9-81ED-4DB2-BD59-A6C34878D82A}">
                    <a16:rowId xmlns:a16="http://schemas.microsoft.com/office/drawing/2014/main" val="4130349970"/>
                  </a:ext>
                </a:extLst>
              </a:tr>
              <a:tr h="370840">
                <a:tc>
                  <a:txBody>
                    <a:bodyPr/>
                    <a:lstStyle/>
                    <a:p>
                      <a:r>
                        <a:rPr lang="en-US" altLang="zh-TW" dirty="0"/>
                        <a:t>df1.columns</a:t>
                      </a:r>
                      <a:endParaRPr lang="zh-TW" altLang="en-US" dirty="0"/>
                    </a:p>
                  </a:txBody>
                  <a:tcPr/>
                </a:tc>
                <a:tc>
                  <a:txBody>
                    <a:bodyPr/>
                    <a:lstStyle/>
                    <a:p>
                      <a:r>
                        <a:rPr lang="zh-TW" altLang="en-US" dirty="0"/>
                        <a:t>顯示</a:t>
                      </a:r>
                      <a:r>
                        <a:rPr lang="en-US" altLang="zh-TW" dirty="0"/>
                        <a:t>df1</a:t>
                      </a:r>
                      <a:r>
                        <a:rPr lang="zh-TW" altLang="en-US" dirty="0"/>
                        <a:t>欄位</a:t>
                      </a:r>
                    </a:p>
                  </a:txBody>
                  <a:tcPr/>
                </a:tc>
                <a:extLst>
                  <a:ext uri="{0D108BD9-81ED-4DB2-BD59-A6C34878D82A}">
                    <a16:rowId xmlns:a16="http://schemas.microsoft.com/office/drawing/2014/main" val="688034880"/>
                  </a:ext>
                </a:extLst>
              </a:tr>
              <a:tr h="370840">
                <a:tc>
                  <a:txBody>
                    <a:bodyPr/>
                    <a:lstStyle/>
                    <a:p>
                      <a:r>
                        <a:rPr lang="en-US" altLang="zh-TW" dirty="0"/>
                        <a:t>df2 = </a:t>
                      </a:r>
                      <a:r>
                        <a:rPr lang="en-US" altLang="zh-TW" dirty="0" err="1"/>
                        <a:t>pd.read_excel</a:t>
                      </a:r>
                      <a:r>
                        <a:rPr lang="en-US" altLang="zh-TW" dirty="0"/>
                        <a:t>("C:/~/</a:t>
                      </a:r>
                      <a:r>
                        <a:rPr lang="zh-TW" altLang="en-US" dirty="0"/>
                        <a:t>損益表</a:t>
                      </a:r>
                      <a:r>
                        <a:rPr lang="en-US" altLang="zh-TW" dirty="0"/>
                        <a:t>.</a:t>
                      </a:r>
                      <a:r>
                        <a:rPr lang="en-US" altLang="zh-TW" dirty="0" err="1"/>
                        <a:t>xlsx</a:t>
                      </a:r>
                      <a:r>
                        <a:rPr lang="en-US" altLang="zh-TW" dirty="0"/>
                        <a:t>")</a:t>
                      </a:r>
                    </a:p>
                    <a:p>
                      <a:r>
                        <a:rPr lang="en-US" altLang="zh-TW" dirty="0"/>
                        <a:t>df2</a:t>
                      </a:r>
                      <a:endParaRPr lang="zh-TW" altLang="en-US" dirty="0"/>
                    </a:p>
                  </a:txBody>
                  <a:tcPr/>
                </a:tc>
                <a:tc>
                  <a:txBody>
                    <a:bodyPr/>
                    <a:lstStyle/>
                    <a:p>
                      <a:r>
                        <a:rPr lang="zh-TW" altLang="en-US" dirty="0"/>
                        <a:t>下載損益表，並儲存於</a:t>
                      </a:r>
                      <a:r>
                        <a:rPr lang="en-US" altLang="zh-TW" dirty="0"/>
                        <a:t>df2</a:t>
                      </a:r>
                      <a:r>
                        <a:rPr lang="zh-TW" altLang="en-US" dirty="0"/>
                        <a:t>變數</a:t>
                      </a:r>
                    </a:p>
                  </a:txBody>
                  <a:tcPr/>
                </a:tc>
                <a:extLst>
                  <a:ext uri="{0D108BD9-81ED-4DB2-BD59-A6C34878D82A}">
                    <a16:rowId xmlns:a16="http://schemas.microsoft.com/office/drawing/2014/main" val="3139805695"/>
                  </a:ext>
                </a:extLst>
              </a:tr>
              <a:tr h="370840">
                <a:tc>
                  <a:txBody>
                    <a:bodyPr/>
                    <a:lstStyle/>
                    <a:p>
                      <a:r>
                        <a:rPr lang="en-US" altLang="zh-TW" dirty="0"/>
                        <a:t>df2.columns</a:t>
                      </a:r>
                      <a:endParaRPr lang="zh-TW" altLang="en-US" dirty="0"/>
                    </a:p>
                  </a:txBody>
                  <a:tcPr/>
                </a:tc>
                <a:tc>
                  <a:txBody>
                    <a:bodyPr/>
                    <a:lstStyle/>
                    <a:p>
                      <a:r>
                        <a:rPr lang="zh-TW" altLang="en-US" dirty="0"/>
                        <a:t>顯示</a:t>
                      </a:r>
                      <a:r>
                        <a:rPr lang="en-US" altLang="zh-TW" dirty="0"/>
                        <a:t>df2</a:t>
                      </a:r>
                      <a:r>
                        <a:rPr lang="zh-TW" altLang="en-US" dirty="0"/>
                        <a:t>欄位</a:t>
                      </a:r>
                    </a:p>
                  </a:txBody>
                  <a:tcPr/>
                </a:tc>
                <a:extLst>
                  <a:ext uri="{0D108BD9-81ED-4DB2-BD59-A6C34878D82A}">
                    <a16:rowId xmlns:a16="http://schemas.microsoft.com/office/drawing/2014/main" val="3065632844"/>
                  </a:ext>
                </a:extLst>
              </a:tr>
            </a:tbl>
          </a:graphicData>
        </a:graphic>
      </p:graphicFrame>
    </p:spTree>
    <p:extLst>
      <p:ext uri="{BB962C8B-B14F-4D97-AF65-F5344CB8AC3E}">
        <p14:creationId xmlns:p14="http://schemas.microsoft.com/office/powerpoint/2010/main" val="14266923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下周作業計算</a:t>
            </a:r>
            <a:r>
              <a:rPr lang="en-US" altLang="zh-TW" dirty="0"/>
              <a:t>Z-score</a:t>
            </a:r>
            <a:endParaRPr lang="zh-TW" altLang="en-US" dirty="0"/>
          </a:p>
        </p:txBody>
      </p:sp>
      <p:sp>
        <p:nvSpPr>
          <p:cNvPr id="3" name="內容版面配置區 2"/>
          <p:cNvSpPr>
            <a:spLocks noGrp="1"/>
          </p:cNvSpPr>
          <p:nvPr>
            <p:ph idx="1"/>
          </p:nvPr>
        </p:nvSpPr>
        <p:spPr>
          <a:xfrm>
            <a:off x="1024129" y="2286000"/>
            <a:ext cx="4136542" cy="4023360"/>
          </a:xfrm>
        </p:spPr>
        <p:txBody>
          <a:bodyPr/>
          <a:lstStyle/>
          <a:p>
            <a:r>
              <a:rPr lang="zh-TW" altLang="en-US" dirty="0"/>
              <a:t>輸入下方程式碼：</a:t>
            </a:r>
            <a:endParaRPr lang="en-US" altLang="zh-TW" dirty="0"/>
          </a:p>
          <a:p>
            <a:pPr marL="0" indent="0">
              <a:buNone/>
            </a:pPr>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62</a:t>
            </a:fld>
            <a:endParaRPr lang="zh-TW" altLang="en-US"/>
          </a:p>
        </p:txBody>
      </p:sp>
      <p:graphicFrame>
        <p:nvGraphicFramePr>
          <p:cNvPr id="6" name="表格 5"/>
          <p:cNvGraphicFramePr>
            <a:graphicFrameLocks noGrp="1"/>
          </p:cNvGraphicFramePr>
          <p:nvPr>
            <p:extLst/>
          </p:nvPr>
        </p:nvGraphicFramePr>
        <p:xfrm>
          <a:off x="976317" y="2791744"/>
          <a:ext cx="10292447" cy="3505200"/>
        </p:xfrm>
        <a:graphic>
          <a:graphicData uri="http://schemas.openxmlformats.org/drawingml/2006/table">
            <a:tbl>
              <a:tblPr firstRow="1" bandRow="1">
                <a:tableStyleId>{5C22544A-7EE6-4342-B048-85BDC9FD1C3A}</a:tableStyleId>
              </a:tblPr>
              <a:tblGrid>
                <a:gridCol w="8992644">
                  <a:extLst>
                    <a:ext uri="{9D8B030D-6E8A-4147-A177-3AD203B41FA5}">
                      <a16:colId xmlns:a16="http://schemas.microsoft.com/office/drawing/2014/main" val="1114446384"/>
                    </a:ext>
                  </a:extLst>
                </a:gridCol>
                <a:gridCol w="1299803">
                  <a:extLst>
                    <a:ext uri="{9D8B030D-6E8A-4147-A177-3AD203B41FA5}">
                      <a16:colId xmlns:a16="http://schemas.microsoft.com/office/drawing/2014/main" val="2601770807"/>
                    </a:ext>
                  </a:extLst>
                </a:gridCol>
              </a:tblGrid>
              <a:tr h="370840">
                <a:tc>
                  <a:txBody>
                    <a:bodyPr/>
                    <a:lstStyle/>
                    <a:p>
                      <a:r>
                        <a:rPr lang="zh-TW" altLang="en-US" dirty="0"/>
                        <a:t>指令</a:t>
                      </a:r>
                    </a:p>
                  </a:txBody>
                  <a:tcPr/>
                </a:tc>
                <a:tc>
                  <a:txBody>
                    <a:bodyPr/>
                    <a:lstStyle/>
                    <a:p>
                      <a:r>
                        <a:rPr lang="zh-TW" altLang="en-US" dirty="0"/>
                        <a:t>說明</a:t>
                      </a:r>
                    </a:p>
                  </a:txBody>
                  <a:tcPr/>
                </a:tc>
                <a:extLst>
                  <a:ext uri="{0D108BD9-81ED-4DB2-BD59-A6C34878D82A}">
                    <a16:rowId xmlns:a16="http://schemas.microsoft.com/office/drawing/2014/main" val="3540294395"/>
                  </a:ext>
                </a:extLst>
              </a:tr>
              <a:tr h="370840">
                <a:tc>
                  <a:txBody>
                    <a:bodyPr/>
                    <a:lstStyle/>
                    <a:p>
                      <a:r>
                        <a:rPr lang="en-US" altLang="zh-TW" dirty="0"/>
                        <a:t>A_1101 = (df1.loc[0,'</a:t>
                      </a:r>
                      <a:r>
                        <a:rPr lang="zh-TW" altLang="en-US" dirty="0"/>
                        <a:t>流動資產</a:t>
                      </a:r>
                      <a:r>
                        <a:rPr lang="en-US" altLang="zh-TW" dirty="0"/>
                        <a:t>'] - df1.loc[0,'</a:t>
                      </a:r>
                      <a:r>
                        <a:rPr lang="zh-TW" altLang="en-US" dirty="0"/>
                        <a:t>流動負債</a:t>
                      </a:r>
                      <a:r>
                        <a:rPr lang="en-US" altLang="zh-TW" dirty="0"/>
                        <a:t>'])/df1.loc[0,'</a:t>
                      </a:r>
                      <a:r>
                        <a:rPr lang="zh-TW" altLang="en-US" dirty="0"/>
                        <a:t>資產總額</a:t>
                      </a:r>
                      <a:r>
                        <a:rPr lang="en-US" altLang="zh-TW" dirty="0"/>
                        <a:t>']</a:t>
                      </a:r>
                      <a:endParaRPr lang="zh-TW" altLang="en-US" dirty="0"/>
                    </a:p>
                  </a:txBody>
                  <a:tcPr/>
                </a:tc>
                <a:tc>
                  <a:txBody>
                    <a:bodyPr/>
                    <a:lstStyle/>
                    <a:p>
                      <a:r>
                        <a:rPr lang="zh-TW" altLang="en-US" dirty="0"/>
                        <a:t>計算</a:t>
                      </a:r>
                      <a:r>
                        <a:rPr lang="en-US" altLang="zh-TW" dirty="0"/>
                        <a:t>A</a:t>
                      </a:r>
                      <a:r>
                        <a:rPr lang="zh-TW" altLang="en-US" dirty="0"/>
                        <a:t>指標</a:t>
                      </a:r>
                    </a:p>
                  </a:txBody>
                  <a:tcPr/>
                </a:tc>
                <a:extLst>
                  <a:ext uri="{0D108BD9-81ED-4DB2-BD59-A6C34878D82A}">
                    <a16:rowId xmlns:a16="http://schemas.microsoft.com/office/drawing/2014/main" val="4130349970"/>
                  </a:ext>
                </a:extLst>
              </a:tr>
              <a:tr h="370840">
                <a:tc>
                  <a:txBody>
                    <a:bodyPr/>
                    <a:lstStyle/>
                    <a:p>
                      <a:r>
                        <a:rPr lang="en-US" altLang="zh-TW" dirty="0"/>
                        <a:t>B_1101 = df1.loc[0,'  </a:t>
                      </a:r>
                      <a:r>
                        <a:rPr lang="zh-TW" altLang="en-US" dirty="0"/>
                        <a:t>保留盈餘</a:t>
                      </a:r>
                      <a:r>
                        <a:rPr lang="en-US" altLang="zh-TW" dirty="0"/>
                        <a:t>']/df1.loc[0,'</a:t>
                      </a:r>
                      <a:r>
                        <a:rPr lang="zh-TW" altLang="en-US" dirty="0"/>
                        <a:t>資產總額</a:t>
                      </a:r>
                      <a:r>
                        <a:rPr lang="en-US" altLang="zh-TW" dirty="0"/>
                        <a:t>']</a:t>
                      </a:r>
                      <a:endParaRPr lang="zh-TW" altLang="en-US" dirty="0"/>
                    </a:p>
                  </a:txBody>
                  <a:tcPr/>
                </a:tc>
                <a:tc>
                  <a:txBody>
                    <a:bodyPr/>
                    <a:lstStyle/>
                    <a:p>
                      <a:r>
                        <a:rPr lang="zh-TW" altLang="en-US" dirty="0"/>
                        <a:t>計算</a:t>
                      </a:r>
                      <a:r>
                        <a:rPr lang="en-US" altLang="zh-TW" dirty="0"/>
                        <a:t>B</a:t>
                      </a:r>
                      <a:r>
                        <a:rPr lang="zh-TW" altLang="en-US" dirty="0"/>
                        <a:t>指標</a:t>
                      </a:r>
                    </a:p>
                  </a:txBody>
                  <a:tcPr/>
                </a:tc>
                <a:extLst>
                  <a:ext uri="{0D108BD9-81ED-4DB2-BD59-A6C34878D82A}">
                    <a16:rowId xmlns:a16="http://schemas.microsoft.com/office/drawing/2014/main" val="688034880"/>
                  </a:ext>
                </a:extLst>
              </a:tr>
              <a:tr h="370840">
                <a:tc>
                  <a:txBody>
                    <a:bodyPr/>
                    <a:lstStyle/>
                    <a:p>
                      <a:r>
                        <a:rPr lang="en-US" altLang="zh-TW" dirty="0"/>
                        <a:t>C_1101 = df2.loc[0,'</a:t>
                      </a:r>
                      <a:r>
                        <a:rPr lang="zh-TW" altLang="en-US" dirty="0"/>
                        <a:t>稅前息前淨利</a:t>
                      </a:r>
                      <a:r>
                        <a:rPr lang="en-US" altLang="zh-TW" dirty="0"/>
                        <a:t>']/df1.loc[0,'</a:t>
                      </a:r>
                      <a:r>
                        <a:rPr lang="zh-TW" altLang="en-US" dirty="0"/>
                        <a:t>資產總額</a:t>
                      </a:r>
                      <a:r>
                        <a:rPr lang="en-US" altLang="zh-TW" dirty="0"/>
                        <a:t>']</a:t>
                      </a:r>
                      <a:endParaRPr lang="zh-TW" altLang="en-US" dirty="0"/>
                    </a:p>
                  </a:txBody>
                  <a:tcPr/>
                </a:tc>
                <a:tc>
                  <a:txBody>
                    <a:bodyPr/>
                    <a:lstStyle/>
                    <a:p>
                      <a:r>
                        <a:rPr lang="zh-TW" altLang="en-US" dirty="0"/>
                        <a:t>計算</a:t>
                      </a:r>
                      <a:r>
                        <a:rPr lang="en-US" altLang="zh-TW" dirty="0"/>
                        <a:t>C</a:t>
                      </a:r>
                      <a:r>
                        <a:rPr lang="zh-TW" altLang="en-US" dirty="0"/>
                        <a:t>指標</a:t>
                      </a:r>
                    </a:p>
                  </a:txBody>
                  <a:tcPr/>
                </a:tc>
                <a:extLst>
                  <a:ext uri="{0D108BD9-81ED-4DB2-BD59-A6C34878D82A}">
                    <a16:rowId xmlns:a16="http://schemas.microsoft.com/office/drawing/2014/main" val="3139805695"/>
                  </a:ext>
                </a:extLst>
              </a:tr>
              <a:tr h="370840">
                <a:tc>
                  <a:txBody>
                    <a:bodyPr/>
                    <a:lstStyle/>
                    <a:p>
                      <a:r>
                        <a:rPr lang="en-US" altLang="zh-TW" dirty="0"/>
                        <a:t>D_1101 = df1.loc[0,'</a:t>
                      </a:r>
                      <a:r>
                        <a:rPr lang="zh-TW" altLang="en-US" dirty="0"/>
                        <a:t>股東權益總額</a:t>
                      </a:r>
                      <a:r>
                        <a:rPr lang="en-US" altLang="zh-TW" dirty="0"/>
                        <a:t>']/df1.loc[0,'</a:t>
                      </a:r>
                      <a:r>
                        <a:rPr lang="zh-TW" altLang="en-US" dirty="0"/>
                        <a:t>負債總額</a:t>
                      </a:r>
                      <a:r>
                        <a:rPr lang="en-US" altLang="zh-TW" dirty="0"/>
                        <a:t>']  </a:t>
                      </a:r>
                    </a:p>
                    <a:p>
                      <a:r>
                        <a:rPr lang="en-US" altLang="zh-TW" dirty="0"/>
                        <a:t>                                                   #</a:t>
                      </a:r>
                      <a:r>
                        <a:rPr lang="zh-TW" altLang="en-US" dirty="0"/>
                        <a:t>調整分子項定義，採用股東權益帳面價值</a:t>
                      </a:r>
                    </a:p>
                  </a:txBody>
                  <a:tcPr/>
                </a:tc>
                <a:tc>
                  <a:txBody>
                    <a:bodyPr/>
                    <a:lstStyle/>
                    <a:p>
                      <a:r>
                        <a:rPr lang="zh-TW" altLang="en-US" dirty="0"/>
                        <a:t>計算</a:t>
                      </a:r>
                      <a:r>
                        <a:rPr lang="en-US" altLang="zh-TW" dirty="0"/>
                        <a:t>D</a:t>
                      </a:r>
                      <a:r>
                        <a:rPr lang="zh-TW" altLang="en-US" dirty="0"/>
                        <a:t>指標</a:t>
                      </a:r>
                    </a:p>
                  </a:txBody>
                  <a:tcPr/>
                </a:tc>
                <a:extLst>
                  <a:ext uri="{0D108BD9-81ED-4DB2-BD59-A6C34878D82A}">
                    <a16:rowId xmlns:a16="http://schemas.microsoft.com/office/drawing/2014/main" val="3065632844"/>
                  </a:ext>
                </a:extLst>
              </a:tr>
              <a:tr h="370840">
                <a:tc>
                  <a:txBody>
                    <a:bodyPr/>
                    <a:lstStyle/>
                    <a:p>
                      <a:r>
                        <a:rPr lang="en-US" altLang="zh-TW" dirty="0"/>
                        <a:t>E_1101 = df2.loc[0,'</a:t>
                      </a:r>
                      <a:r>
                        <a:rPr lang="zh-TW" altLang="en-US" dirty="0"/>
                        <a:t>營業收入淨額</a:t>
                      </a:r>
                      <a:r>
                        <a:rPr lang="en-US" altLang="zh-TW" dirty="0"/>
                        <a:t>']/df1.loc[0,'</a:t>
                      </a:r>
                      <a:r>
                        <a:rPr lang="zh-TW" altLang="en-US" dirty="0"/>
                        <a:t>資產總額</a:t>
                      </a:r>
                      <a:r>
                        <a:rPr lang="en-US" altLang="zh-TW" dirty="0"/>
                        <a:t>']</a:t>
                      </a:r>
                      <a:endParaRPr lang="zh-TW" altLang="en-US" dirty="0"/>
                    </a:p>
                  </a:txBody>
                  <a:tcPr/>
                </a:tc>
                <a:tc>
                  <a:txBody>
                    <a:bodyPr/>
                    <a:lstStyle/>
                    <a:p>
                      <a:r>
                        <a:rPr lang="zh-TW" altLang="en-US" dirty="0"/>
                        <a:t>計算</a:t>
                      </a:r>
                      <a:r>
                        <a:rPr lang="en-US" altLang="zh-TW" dirty="0"/>
                        <a:t>E</a:t>
                      </a:r>
                      <a:r>
                        <a:rPr lang="zh-TW" altLang="en-US" dirty="0"/>
                        <a:t>指標</a:t>
                      </a:r>
                    </a:p>
                  </a:txBody>
                  <a:tcPr/>
                </a:tc>
                <a:extLst>
                  <a:ext uri="{0D108BD9-81ED-4DB2-BD59-A6C34878D82A}">
                    <a16:rowId xmlns:a16="http://schemas.microsoft.com/office/drawing/2014/main" val="1032460017"/>
                  </a:ext>
                </a:extLst>
              </a:tr>
              <a:tr h="370840">
                <a:tc>
                  <a:txBody>
                    <a:bodyPr/>
                    <a:lstStyle/>
                    <a:p>
                      <a:r>
                        <a:rPr lang="it-IT" altLang="zh-TW" dirty="0"/>
                        <a:t>Z_score_1101 = 1.2*A_1101 + 1.4*B_1101 + 3.3*C_1101 + 0.6*D_1101 +1.0*E_1101</a:t>
                      </a:r>
                    </a:p>
                  </a:txBody>
                  <a:tcPr/>
                </a:tc>
                <a:tc>
                  <a:txBody>
                    <a:bodyPr/>
                    <a:lstStyle/>
                    <a:p>
                      <a:r>
                        <a:rPr lang="zh-TW" altLang="en-US" dirty="0"/>
                        <a:t>計算</a:t>
                      </a:r>
                      <a:r>
                        <a:rPr lang="en-US" altLang="zh-TW" dirty="0"/>
                        <a:t>Z-score</a:t>
                      </a:r>
                      <a:endParaRPr lang="zh-TW" altLang="en-US" dirty="0"/>
                    </a:p>
                  </a:txBody>
                  <a:tcPr/>
                </a:tc>
                <a:extLst>
                  <a:ext uri="{0D108BD9-81ED-4DB2-BD59-A6C34878D82A}">
                    <a16:rowId xmlns:a16="http://schemas.microsoft.com/office/drawing/2014/main" val="354236671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altLang="zh-TW" dirty="0"/>
                        <a:t>Z_score_1101, A_1101, B_1101, C_1101, D_1101, E_1101</a:t>
                      </a:r>
                      <a:endParaRPr lang="zh-TW" altLang="en-US" dirty="0"/>
                    </a:p>
                  </a:txBody>
                  <a:tcPr/>
                </a:tc>
                <a:tc>
                  <a:txBody>
                    <a:bodyPr/>
                    <a:lstStyle/>
                    <a:p>
                      <a:r>
                        <a:rPr lang="zh-TW" altLang="en-US" dirty="0"/>
                        <a:t>顯示結果</a:t>
                      </a:r>
                    </a:p>
                  </a:txBody>
                  <a:tcPr/>
                </a:tc>
                <a:extLst>
                  <a:ext uri="{0D108BD9-81ED-4DB2-BD59-A6C34878D82A}">
                    <a16:rowId xmlns:a16="http://schemas.microsoft.com/office/drawing/2014/main" val="834100439"/>
                  </a:ext>
                </a:extLst>
              </a:tr>
            </a:tbl>
          </a:graphicData>
        </a:graphic>
      </p:graphicFrame>
    </p:spTree>
    <p:extLst>
      <p:ext uri="{BB962C8B-B14F-4D97-AF65-F5344CB8AC3E}">
        <p14:creationId xmlns:p14="http://schemas.microsoft.com/office/powerpoint/2010/main" val="1505010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下周作業計算</a:t>
            </a:r>
            <a:r>
              <a:rPr lang="en-US" altLang="zh-TW" dirty="0"/>
              <a:t>Z-score</a:t>
            </a:r>
            <a:endParaRPr lang="zh-TW" altLang="en-US" dirty="0"/>
          </a:p>
        </p:txBody>
      </p:sp>
      <p:sp>
        <p:nvSpPr>
          <p:cNvPr id="3" name="內容版面配置區 2"/>
          <p:cNvSpPr>
            <a:spLocks noGrp="1"/>
          </p:cNvSpPr>
          <p:nvPr>
            <p:ph idx="1"/>
          </p:nvPr>
        </p:nvSpPr>
        <p:spPr>
          <a:xfrm>
            <a:off x="1024129" y="2286000"/>
            <a:ext cx="4136542" cy="4023360"/>
          </a:xfrm>
        </p:spPr>
        <p:txBody>
          <a:bodyPr/>
          <a:lstStyle/>
          <a:p>
            <a:r>
              <a:rPr lang="zh-TW" altLang="en-US" dirty="0"/>
              <a:t>輸入下方程式碼：</a:t>
            </a:r>
            <a:endParaRPr lang="en-US" altLang="zh-TW" dirty="0"/>
          </a:p>
          <a:p>
            <a:pPr marL="0" indent="0">
              <a:buNone/>
            </a:pPr>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63</a:t>
            </a:fld>
            <a:endParaRPr lang="zh-TW" altLang="en-US"/>
          </a:p>
        </p:txBody>
      </p:sp>
      <p:graphicFrame>
        <p:nvGraphicFramePr>
          <p:cNvPr id="6" name="表格 5"/>
          <p:cNvGraphicFramePr>
            <a:graphicFrameLocks noGrp="1"/>
          </p:cNvGraphicFramePr>
          <p:nvPr>
            <p:extLst/>
          </p:nvPr>
        </p:nvGraphicFramePr>
        <p:xfrm>
          <a:off x="976317" y="2791744"/>
          <a:ext cx="10292447" cy="2966720"/>
        </p:xfrm>
        <a:graphic>
          <a:graphicData uri="http://schemas.openxmlformats.org/drawingml/2006/table">
            <a:tbl>
              <a:tblPr firstRow="1" bandRow="1">
                <a:tableStyleId>{5C22544A-7EE6-4342-B048-85BDC9FD1C3A}</a:tableStyleId>
              </a:tblPr>
              <a:tblGrid>
                <a:gridCol w="8992644">
                  <a:extLst>
                    <a:ext uri="{9D8B030D-6E8A-4147-A177-3AD203B41FA5}">
                      <a16:colId xmlns:a16="http://schemas.microsoft.com/office/drawing/2014/main" val="1114446384"/>
                    </a:ext>
                  </a:extLst>
                </a:gridCol>
                <a:gridCol w="1299803">
                  <a:extLst>
                    <a:ext uri="{9D8B030D-6E8A-4147-A177-3AD203B41FA5}">
                      <a16:colId xmlns:a16="http://schemas.microsoft.com/office/drawing/2014/main" val="2601770807"/>
                    </a:ext>
                  </a:extLst>
                </a:gridCol>
              </a:tblGrid>
              <a:tr h="370840">
                <a:tc>
                  <a:txBody>
                    <a:bodyPr/>
                    <a:lstStyle/>
                    <a:p>
                      <a:r>
                        <a:rPr lang="zh-TW" altLang="en-US" dirty="0"/>
                        <a:t>指令</a:t>
                      </a:r>
                    </a:p>
                  </a:txBody>
                  <a:tcPr/>
                </a:tc>
                <a:tc>
                  <a:txBody>
                    <a:bodyPr/>
                    <a:lstStyle/>
                    <a:p>
                      <a:r>
                        <a:rPr lang="zh-TW" altLang="en-US" dirty="0"/>
                        <a:t>說明</a:t>
                      </a:r>
                    </a:p>
                  </a:txBody>
                  <a:tcPr/>
                </a:tc>
                <a:extLst>
                  <a:ext uri="{0D108BD9-81ED-4DB2-BD59-A6C34878D82A}">
                    <a16:rowId xmlns:a16="http://schemas.microsoft.com/office/drawing/2014/main" val="3540294395"/>
                  </a:ext>
                </a:extLst>
              </a:tr>
              <a:tr h="2595880">
                <a:tc>
                  <a:txBody>
                    <a:bodyPr/>
                    <a:lstStyle/>
                    <a:p>
                      <a:r>
                        <a:rPr lang="en-US" altLang="zh-TW" dirty="0"/>
                        <a:t>A_110</a:t>
                      </a:r>
                      <a:r>
                        <a:rPr lang="en-US" altLang="zh-TW" dirty="0">
                          <a:solidFill>
                            <a:srgbClr val="FF0000"/>
                          </a:solidFill>
                        </a:rPr>
                        <a:t>2</a:t>
                      </a:r>
                      <a:r>
                        <a:rPr lang="en-US" altLang="zh-TW" dirty="0"/>
                        <a:t> = (df1.loc[</a:t>
                      </a:r>
                      <a:r>
                        <a:rPr lang="en-US" altLang="zh-TW" dirty="0">
                          <a:solidFill>
                            <a:srgbClr val="FF0000"/>
                          </a:solidFill>
                        </a:rPr>
                        <a:t>1</a:t>
                      </a:r>
                      <a:r>
                        <a:rPr lang="en-US" altLang="zh-TW" dirty="0"/>
                        <a:t>,'</a:t>
                      </a:r>
                      <a:r>
                        <a:rPr lang="zh-TW" altLang="en-US" dirty="0"/>
                        <a:t>流動資產</a:t>
                      </a:r>
                      <a:r>
                        <a:rPr lang="en-US" altLang="zh-TW" dirty="0"/>
                        <a:t>'] - df1.loc[</a:t>
                      </a:r>
                      <a:r>
                        <a:rPr lang="en-US" altLang="zh-TW" dirty="0">
                          <a:solidFill>
                            <a:srgbClr val="FF0000"/>
                          </a:solidFill>
                        </a:rPr>
                        <a:t>1</a:t>
                      </a:r>
                      <a:r>
                        <a:rPr lang="en-US" altLang="zh-TW" dirty="0"/>
                        <a:t>,'</a:t>
                      </a:r>
                      <a:r>
                        <a:rPr lang="zh-TW" altLang="en-US" dirty="0"/>
                        <a:t>流動負債</a:t>
                      </a:r>
                      <a:r>
                        <a:rPr lang="en-US" altLang="zh-TW" dirty="0"/>
                        <a:t>'])/df1.loc[</a:t>
                      </a:r>
                      <a:r>
                        <a:rPr lang="en-US" altLang="zh-TW" dirty="0">
                          <a:solidFill>
                            <a:srgbClr val="FF0000"/>
                          </a:solidFill>
                        </a:rPr>
                        <a:t>1</a:t>
                      </a:r>
                      <a:r>
                        <a:rPr lang="en-US" altLang="zh-TW" dirty="0"/>
                        <a:t>,'</a:t>
                      </a:r>
                      <a:r>
                        <a:rPr lang="zh-TW" altLang="en-US" dirty="0"/>
                        <a:t>資產總額</a:t>
                      </a:r>
                      <a:r>
                        <a:rPr lang="en-US" altLang="zh-TW" dirty="0"/>
                        <a:t>']</a:t>
                      </a:r>
                      <a:endParaRPr lang="zh-TW" altLang="en-US" dirty="0"/>
                    </a:p>
                    <a:p>
                      <a:r>
                        <a:rPr lang="en-US" altLang="zh-TW" dirty="0"/>
                        <a:t>B_110</a:t>
                      </a:r>
                      <a:r>
                        <a:rPr lang="en-US" altLang="zh-TW" dirty="0">
                          <a:solidFill>
                            <a:srgbClr val="FF0000"/>
                          </a:solidFill>
                        </a:rPr>
                        <a:t>2</a:t>
                      </a:r>
                      <a:r>
                        <a:rPr lang="en-US" altLang="zh-TW" dirty="0"/>
                        <a:t> = df1.loc[</a:t>
                      </a:r>
                      <a:r>
                        <a:rPr lang="en-US" altLang="zh-TW" dirty="0">
                          <a:solidFill>
                            <a:srgbClr val="FF0000"/>
                          </a:solidFill>
                        </a:rPr>
                        <a:t>1</a:t>
                      </a:r>
                      <a:r>
                        <a:rPr lang="en-US" altLang="zh-TW" dirty="0"/>
                        <a:t>,'  </a:t>
                      </a:r>
                      <a:r>
                        <a:rPr lang="zh-TW" altLang="en-US" dirty="0"/>
                        <a:t>保留盈餘</a:t>
                      </a:r>
                      <a:r>
                        <a:rPr lang="en-US" altLang="zh-TW" dirty="0"/>
                        <a:t>']/df1.loc[</a:t>
                      </a:r>
                      <a:r>
                        <a:rPr lang="en-US" altLang="zh-TW" dirty="0">
                          <a:solidFill>
                            <a:srgbClr val="FF0000"/>
                          </a:solidFill>
                        </a:rPr>
                        <a:t>1</a:t>
                      </a:r>
                      <a:r>
                        <a:rPr lang="en-US" altLang="zh-TW" dirty="0"/>
                        <a:t>,'</a:t>
                      </a:r>
                      <a:r>
                        <a:rPr lang="zh-TW" altLang="en-US" dirty="0"/>
                        <a:t>資產總額</a:t>
                      </a:r>
                      <a:r>
                        <a:rPr lang="en-US" altLang="zh-TW" dirty="0"/>
                        <a:t>']</a:t>
                      </a:r>
                      <a:endParaRPr lang="zh-TW" altLang="en-US" dirty="0"/>
                    </a:p>
                    <a:p>
                      <a:r>
                        <a:rPr lang="en-US" altLang="zh-TW" dirty="0"/>
                        <a:t>C_110</a:t>
                      </a:r>
                      <a:r>
                        <a:rPr lang="en-US" altLang="zh-TW" dirty="0">
                          <a:solidFill>
                            <a:srgbClr val="FF0000"/>
                          </a:solidFill>
                        </a:rPr>
                        <a:t>2</a:t>
                      </a:r>
                      <a:r>
                        <a:rPr lang="en-US" altLang="zh-TW" dirty="0"/>
                        <a:t> = df2.loc[</a:t>
                      </a:r>
                      <a:r>
                        <a:rPr lang="en-US" altLang="zh-TW" dirty="0">
                          <a:solidFill>
                            <a:srgbClr val="FF0000"/>
                          </a:solidFill>
                        </a:rPr>
                        <a:t>1</a:t>
                      </a:r>
                      <a:r>
                        <a:rPr lang="en-US" altLang="zh-TW" dirty="0"/>
                        <a:t>,'</a:t>
                      </a:r>
                      <a:r>
                        <a:rPr lang="zh-TW" altLang="en-US" dirty="0"/>
                        <a:t>稅前息前淨利</a:t>
                      </a:r>
                      <a:r>
                        <a:rPr lang="en-US" altLang="zh-TW" dirty="0"/>
                        <a:t>']/df1.loc[</a:t>
                      </a:r>
                      <a:r>
                        <a:rPr lang="en-US" altLang="zh-TW" dirty="0">
                          <a:solidFill>
                            <a:srgbClr val="FF0000"/>
                          </a:solidFill>
                        </a:rPr>
                        <a:t>1</a:t>
                      </a:r>
                      <a:r>
                        <a:rPr lang="en-US" altLang="zh-TW" dirty="0"/>
                        <a:t>,'</a:t>
                      </a:r>
                      <a:r>
                        <a:rPr lang="zh-TW" altLang="en-US" dirty="0"/>
                        <a:t>資產總額</a:t>
                      </a:r>
                      <a:r>
                        <a:rPr lang="en-US" altLang="zh-TW" dirty="0"/>
                        <a:t>']</a:t>
                      </a:r>
                      <a:endParaRPr lang="zh-TW" altLang="en-US" dirty="0"/>
                    </a:p>
                    <a:p>
                      <a:r>
                        <a:rPr lang="en-US" altLang="zh-TW" dirty="0"/>
                        <a:t>D_110</a:t>
                      </a:r>
                      <a:r>
                        <a:rPr lang="en-US" altLang="zh-TW" dirty="0">
                          <a:solidFill>
                            <a:srgbClr val="FF0000"/>
                          </a:solidFill>
                        </a:rPr>
                        <a:t>2</a:t>
                      </a:r>
                      <a:r>
                        <a:rPr lang="en-US" altLang="zh-TW" dirty="0"/>
                        <a:t> = df1.loc[</a:t>
                      </a:r>
                      <a:r>
                        <a:rPr lang="en-US" altLang="zh-TW" dirty="0">
                          <a:solidFill>
                            <a:srgbClr val="FF0000"/>
                          </a:solidFill>
                        </a:rPr>
                        <a:t>1</a:t>
                      </a:r>
                      <a:r>
                        <a:rPr lang="en-US" altLang="zh-TW" dirty="0"/>
                        <a:t>,'</a:t>
                      </a:r>
                      <a:r>
                        <a:rPr lang="zh-TW" altLang="en-US" dirty="0"/>
                        <a:t>股東權益總額</a:t>
                      </a:r>
                      <a:r>
                        <a:rPr lang="en-US" altLang="zh-TW" dirty="0"/>
                        <a:t>']/df1.loc[</a:t>
                      </a:r>
                      <a:r>
                        <a:rPr lang="en-US" altLang="zh-TW" dirty="0">
                          <a:solidFill>
                            <a:srgbClr val="FF0000"/>
                          </a:solidFill>
                        </a:rPr>
                        <a:t>1</a:t>
                      </a:r>
                      <a:r>
                        <a:rPr lang="en-US" altLang="zh-TW" dirty="0"/>
                        <a:t>,'</a:t>
                      </a:r>
                      <a:r>
                        <a:rPr lang="zh-TW" altLang="en-US" dirty="0"/>
                        <a:t>負債總額</a:t>
                      </a:r>
                      <a:r>
                        <a:rPr lang="en-US" altLang="zh-TW" dirty="0"/>
                        <a:t>']  </a:t>
                      </a:r>
                    </a:p>
                    <a:p>
                      <a:r>
                        <a:rPr lang="en-US" altLang="zh-TW" dirty="0"/>
                        <a:t>                                                   #</a:t>
                      </a:r>
                      <a:r>
                        <a:rPr lang="zh-TW" altLang="en-US" dirty="0"/>
                        <a:t>調整分子項定義，採用股東權益帳面價值</a:t>
                      </a:r>
                    </a:p>
                    <a:p>
                      <a:r>
                        <a:rPr lang="en-US" altLang="zh-TW" dirty="0"/>
                        <a:t>E_110</a:t>
                      </a:r>
                      <a:r>
                        <a:rPr lang="en-US" altLang="zh-TW" dirty="0">
                          <a:solidFill>
                            <a:srgbClr val="FF0000"/>
                          </a:solidFill>
                        </a:rPr>
                        <a:t>2</a:t>
                      </a:r>
                      <a:r>
                        <a:rPr lang="en-US" altLang="zh-TW" dirty="0"/>
                        <a:t> = df2.loc[</a:t>
                      </a:r>
                      <a:r>
                        <a:rPr lang="en-US" altLang="zh-TW" dirty="0">
                          <a:solidFill>
                            <a:srgbClr val="FF0000"/>
                          </a:solidFill>
                        </a:rPr>
                        <a:t>1</a:t>
                      </a:r>
                      <a:r>
                        <a:rPr lang="en-US" altLang="zh-TW" dirty="0"/>
                        <a:t>,'</a:t>
                      </a:r>
                      <a:r>
                        <a:rPr lang="zh-TW" altLang="en-US" dirty="0"/>
                        <a:t>營業收入淨額</a:t>
                      </a:r>
                      <a:r>
                        <a:rPr lang="en-US" altLang="zh-TW" dirty="0"/>
                        <a:t>']/df1.loc[</a:t>
                      </a:r>
                      <a:r>
                        <a:rPr lang="en-US" altLang="zh-TW" dirty="0">
                          <a:solidFill>
                            <a:srgbClr val="FF0000"/>
                          </a:solidFill>
                        </a:rPr>
                        <a:t>1</a:t>
                      </a:r>
                      <a:r>
                        <a:rPr lang="en-US" altLang="zh-TW" dirty="0"/>
                        <a:t>,'</a:t>
                      </a:r>
                      <a:r>
                        <a:rPr lang="zh-TW" altLang="en-US" dirty="0"/>
                        <a:t>資產總額</a:t>
                      </a:r>
                      <a:r>
                        <a:rPr lang="en-US" altLang="zh-TW" dirty="0"/>
                        <a:t>']</a:t>
                      </a:r>
                      <a:endParaRPr lang="zh-TW" altLang="en-US" dirty="0"/>
                    </a:p>
                    <a:p>
                      <a:r>
                        <a:rPr lang="it-IT" altLang="zh-TW" dirty="0"/>
                        <a:t>Z_score_110</a:t>
                      </a:r>
                      <a:r>
                        <a:rPr lang="en-US" altLang="zh-TW" dirty="0">
                          <a:solidFill>
                            <a:srgbClr val="FF0000"/>
                          </a:solidFill>
                        </a:rPr>
                        <a:t>2</a:t>
                      </a:r>
                      <a:r>
                        <a:rPr lang="it-IT" altLang="zh-TW" dirty="0"/>
                        <a:t> = 1.2*A_110</a:t>
                      </a:r>
                      <a:r>
                        <a:rPr lang="en-US" altLang="zh-TW" dirty="0">
                          <a:solidFill>
                            <a:srgbClr val="FF0000"/>
                          </a:solidFill>
                        </a:rPr>
                        <a:t>2</a:t>
                      </a:r>
                      <a:r>
                        <a:rPr lang="it-IT" altLang="zh-TW" dirty="0"/>
                        <a:t> + 1.4*B_110</a:t>
                      </a:r>
                      <a:r>
                        <a:rPr lang="en-US" altLang="zh-TW" dirty="0">
                          <a:solidFill>
                            <a:srgbClr val="FF0000"/>
                          </a:solidFill>
                        </a:rPr>
                        <a:t>2</a:t>
                      </a:r>
                      <a:r>
                        <a:rPr lang="it-IT" altLang="zh-TW" dirty="0"/>
                        <a:t> + 3.3*C_110</a:t>
                      </a:r>
                      <a:r>
                        <a:rPr lang="en-US" altLang="zh-TW" dirty="0">
                          <a:solidFill>
                            <a:srgbClr val="FF0000"/>
                          </a:solidFill>
                        </a:rPr>
                        <a:t>2</a:t>
                      </a:r>
                      <a:r>
                        <a:rPr lang="it-IT" altLang="zh-TW" dirty="0"/>
                        <a:t> + 0.6*D_110</a:t>
                      </a:r>
                      <a:r>
                        <a:rPr lang="en-US" altLang="zh-TW" dirty="0">
                          <a:solidFill>
                            <a:srgbClr val="FF0000"/>
                          </a:solidFill>
                        </a:rPr>
                        <a:t>2</a:t>
                      </a:r>
                      <a:r>
                        <a:rPr lang="it-IT" altLang="zh-TW" dirty="0"/>
                        <a:t> +1.0*E_110</a:t>
                      </a:r>
                      <a:r>
                        <a:rPr lang="en-US" altLang="zh-TW" dirty="0">
                          <a:solidFill>
                            <a:srgbClr val="FF0000"/>
                          </a:solidFill>
                        </a:rPr>
                        <a:t>2</a:t>
                      </a:r>
                      <a:endParaRPr lang="it-IT"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it-IT" altLang="zh-TW" dirty="0"/>
                        <a:t>Z_score_110</a:t>
                      </a:r>
                      <a:r>
                        <a:rPr lang="en-US" altLang="zh-TW" dirty="0">
                          <a:solidFill>
                            <a:srgbClr val="FF0000"/>
                          </a:solidFill>
                        </a:rPr>
                        <a:t>2</a:t>
                      </a:r>
                      <a:r>
                        <a:rPr lang="it-IT" altLang="zh-TW" dirty="0"/>
                        <a:t>, A_110</a:t>
                      </a:r>
                      <a:r>
                        <a:rPr lang="en-US" altLang="zh-TW" dirty="0">
                          <a:solidFill>
                            <a:srgbClr val="FF0000"/>
                          </a:solidFill>
                        </a:rPr>
                        <a:t>2</a:t>
                      </a:r>
                      <a:r>
                        <a:rPr lang="it-IT" altLang="zh-TW" dirty="0"/>
                        <a:t>, B_110</a:t>
                      </a:r>
                      <a:r>
                        <a:rPr lang="en-US" altLang="zh-TW" dirty="0">
                          <a:solidFill>
                            <a:srgbClr val="FF0000"/>
                          </a:solidFill>
                        </a:rPr>
                        <a:t>2</a:t>
                      </a:r>
                      <a:r>
                        <a:rPr lang="it-IT" altLang="zh-TW" dirty="0"/>
                        <a:t>, C_110</a:t>
                      </a:r>
                      <a:r>
                        <a:rPr lang="en-US" altLang="zh-TW" dirty="0">
                          <a:solidFill>
                            <a:srgbClr val="FF0000"/>
                          </a:solidFill>
                        </a:rPr>
                        <a:t>2</a:t>
                      </a:r>
                      <a:r>
                        <a:rPr lang="it-IT" altLang="zh-TW" dirty="0"/>
                        <a:t>, D_110</a:t>
                      </a:r>
                      <a:r>
                        <a:rPr lang="en-US" altLang="zh-TW" dirty="0">
                          <a:solidFill>
                            <a:srgbClr val="FF0000"/>
                          </a:solidFill>
                        </a:rPr>
                        <a:t>2</a:t>
                      </a:r>
                      <a:r>
                        <a:rPr lang="it-IT" altLang="zh-TW" dirty="0"/>
                        <a:t>, E_110</a:t>
                      </a:r>
                      <a:r>
                        <a:rPr lang="en-US" altLang="zh-TW" dirty="0">
                          <a:solidFill>
                            <a:srgbClr val="FF0000"/>
                          </a:solidFill>
                        </a:rPr>
                        <a:t>2</a:t>
                      </a:r>
                      <a:endParaRPr lang="zh-TW" altLang="en-US" dirty="0"/>
                    </a:p>
                  </a:txBody>
                  <a:tcPr/>
                </a:tc>
                <a:tc>
                  <a:txBody>
                    <a:bodyPr/>
                    <a:lstStyle/>
                    <a:p>
                      <a:r>
                        <a:rPr lang="zh-TW" altLang="en-US" dirty="0"/>
                        <a:t>計算</a:t>
                      </a:r>
                      <a:r>
                        <a:rPr lang="en-US" altLang="zh-TW" dirty="0"/>
                        <a:t>A</a:t>
                      </a:r>
                      <a:r>
                        <a:rPr lang="zh-TW" altLang="en-US" dirty="0"/>
                        <a:t>指標</a:t>
                      </a:r>
                    </a:p>
                    <a:p>
                      <a:r>
                        <a:rPr lang="zh-TW" altLang="en-US" dirty="0"/>
                        <a:t>計算</a:t>
                      </a:r>
                      <a:r>
                        <a:rPr lang="en-US" altLang="zh-TW" dirty="0"/>
                        <a:t>B</a:t>
                      </a:r>
                      <a:r>
                        <a:rPr lang="zh-TW" altLang="en-US" dirty="0"/>
                        <a:t>指標</a:t>
                      </a:r>
                    </a:p>
                    <a:p>
                      <a:r>
                        <a:rPr lang="zh-TW" altLang="en-US" dirty="0"/>
                        <a:t>計算</a:t>
                      </a:r>
                      <a:r>
                        <a:rPr lang="en-US" altLang="zh-TW" dirty="0"/>
                        <a:t>C</a:t>
                      </a:r>
                      <a:r>
                        <a:rPr lang="zh-TW" altLang="en-US" dirty="0"/>
                        <a:t>指標</a:t>
                      </a:r>
                    </a:p>
                    <a:p>
                      <a:r>
                        <a:rPr lang="zh-TW" altLang="en-US" dirty="0"/>
                        <a:t>計算</a:t>
                      </a:r>
                      <a:r>
                        <a:rPr lang="en-US" altLang="zh-TW" dirty="0"/>
                        <a:t>D</a:t>
                      </a:r>
                      <a:r>
                        <a:rPr lang="zh-TW" altLang="en-US" dirty="0"/>
                        <a:t>指標</a:t>
                      </a:r>
                    </a:p>
                    <a:p>
                      <a:r>
                        <a:rPr lang="zh-TW" altLang="en-US" dirty="0"/>
                        <a:t>計算</a:t>
                      </a:r>
                      <a:r>
                        <a:rPr lang="en-US" altLang="zh-TW" dirty="0"/>
                        <a:t>E</a:t>
                      </a:r>
                      <a:r>
                        <a:rPr lang="zh-TW" altLang="en-US" dirty="0"/>
                        <a:t>指標</a:t>
                      </a:r>
                    </a:p>
                    <a:p>
                      <a:r>
                        <a:rPr lang="zh-TW" altLang="en-US" dirty="0"/>
                        <a:t>計算</a:t>
                      </a:r>
                      <a:r>
                        <a:rPr lang="en-US" altLang="zh-TW" dirty="0"/>
                        <a:t>Z-score</a:t>
                      </a:r>
                      <a:endParaRPr lang="zh-TW" altLang="en-US" dirty="0"/>
                    </a:p>
                    <a:p>
                      <a:r>
                        <a:rPr lang="zh-TW" altLang="en-US" dirty="0"/>
                        <a:t>顯示結果</a:t>
                      </a:r>
                    </a:p>
                  </a:txBody>
                  <a:tcPr/>
                </a:tc>
                <a:extLst>
                  <a:ext uri="{0D108BD9-81ED-4DB2-BD59-A6C34878D82A}">
                    <a16:rowId xmlns:a16="http://schemas.microsoft.com/office/drawing/2014/main" val="4130349970"/>
                  </a:ext>
                </a:extLst>
              </a:tr>
            </a:tbl>
          </a:graphicData>
        </a:graphic>
      </p:graphicFrame>
    </p:spTree>
    <p:extLst>
      <p:ext uri="{BB962C8B-B14F-4D97-AF65-F5344CB8AC3E}">
        <p14:creationId xmlns:p14="http://schemas.microsoft.com/office/powerpoint/2010/main" val="4018509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 GitHub</a:t>
            </a:r>
            <a:r>
              <a:rPr lang="zh-TW" altLang="en-US" dirty="0"/>
              <a:t>帳號申請</a:t>
            </a:r>
          </a:p>
        </p:txBody>
      </p:sp>
      <p:sp>
        <p:nvSpPr>
          <p:cNvPr id="3" name="內容版面配置區 2"/>
          <p:cNvSpPr>
            <a:spLocks noGrp="1"/>
          </p:cNvSpPr>
          <p:nvPr>
            <p:ph idx="1"/>
          </p:nvPr>
        </p:nvSpPr>
        <p:spPr/>
        <p:txBody>
          <a:bodyPr/>
          <a:lstStyle/>
          <a:p>
            <a:r>
              <a:rPr lang="zh-TW" altLang="en-US" dirty="0"/>
              <a:t>設定密碼，按下「</a:t>
            </a:r>
            <a:r>
              <a:rPr lang="en-US" altLang="zh-TW" dirty="0"/>
              <a:t>Continue</a:t>
            </a:r>
            <a:r>
              <a:rPr lang="zh-TW" altLang="en-US" dirty="0"/>
              <a:t>」</a:t>
            </a:r>
          </a:p>
          <a:p>
            <a:endParaRPr lang="zh-TW" altLang="en-US" dirty="0"/>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7</a:t>
            </a:fld>
            <a:endParaRPr lang="zh-TW" altLang="en-US"/>
          </a:p>
        </p:txBody>
      </p:sp>
      <p:pic>
        <p:nvPicPr>
          <p:cNvPr id="5" name="圖片 4"/>
          <p:cNvPicPr>
            <a:picLocks noChangeAspect="1"/>
          </p:cNvPicPr>
          <p:nvPr/>
        </p:nvPicPr>
        <p:blipFill>
          <a:blip r:embed="rId2"/>
          <a:stretch>
            <a:fillRect/>
          </a:stretch>
        </p:blipFill>
        <p:spPr>
          <a:xfrm>
            <a:off x="1983544" y="3069510"/>
            <a:ext cx="7801239" cy="3201749"/>
          </a:xfrm>
          <a:prstGeom prst="rect">
            <a:avLst/>
          </a:prstGeom>
        </p:spPr>
      </p:pic>
    </p:spTree>
    <p:extLst>
      <p:ext uri="{BB962C8B-B14F-4D97-AF65-F5344CB8AC3E}">
        <p14:creationId xmlns:p14="http://schemas.microsoft.com/office/powerpoint/2010/main" val="1949405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 GitHub</a:t>
            </a:r>
            <a:r>
              <a:rPr lang="zh-TW" altLang="en-US" dirty="0"/>
              <a:t>帳號申請</a:t>
            </a:r>
          </a:p>
        </p:txBody>
      </p:sp>
      <p:sp>
        <p:nvSpPr>
          <p:cNvPr id="3" name="內容版面配置區 2"/>
          <p:cNvSpPr>
            <a:spLocks noGrp="1"/>
          </p:cNvSpPr>
          <p:nvPr>
            <p:ph idx="1"/>
          </p:nvPr>
        </p:nvSpPr>
        <p:spPr/>
        <p:txBody>
          <a:bodyPr/>
          <a:lstStyle/>
          <a:p>
            <a:r>
              <a:rPr lang="zh-TW" altLang="en-US" dirty="0"/>
              <a:t>設定使用者名稱，按下「</a:t>
            </a:r>
            <a:r>
              <a:rPr lang="en-US" altLang="zh-TW" dirty="0"/>
              <a:t>Continue</a:t>
            </a:r>
            <a:r>
              <a:rPr lang="zh-TW" altLang="en-US" dirty="0"/>
              <a:t>」</a:t>
            </a:r>
          </a:p>
          <a:p>
            <a:endParaRPr lang="zh-TW" altLang="en-US" dirty="0"/>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8</a:t>
            </a:fld>
            <a:endParaRPr lang="zh-TW" altLang="en-US"/>
          </a:p>
        </p:txBody>
      </p:sp>
      <p:pic>
        <p:nvPicPr>
          <p:cNvPr id="5" name="圖片 4"/>
          <p:cNvPicPr>
            <a:picLocks noChangeAspect="1"/>
          </p:cNvPicPr>
          <p:nvPr/>
        </p:nvPicPr>
        <p:blipFill>
          <a:blip r:embed="rId2"/>
          <a:stretch>
            <a:fillRect/>
          </a:stretch>
        </p:blipFill>
        <p:spPr>
          <a:xfrm>
            <a:off x="2345266" y="2747789"/>
            <a:ext cx="6918582" cy="3917171"/>
          </a:xfrm>
          <a:prstGeom prst="rect">
            <a:avLst/>
          </a:prstGeom>
        </p:spPr>
      </p:pic>
    </p:spTree>
    <p:extLst>
      <p:ext uri="{BB962C8B-B14F-4D97-AF65-F5344CB8AC3E}">
        <p14:creationId xmlns:p14="http://schemas.microsoft.com/office/powerpoint/2010/main" val="1763708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 GitHub</a:t>
            </a:r>
            <a:r>
              <a:rPr lang="zh-TW" altLang="en-US" dirty="0"/>
              <a:t>帳號申請</a:t>
            </a:r>
          </a:p>
        </p:txBody>
      </p:sp>
      <p:sp>
        <p:nvSpPr>
          <p:cNvPr id="3" name="內容版面配置區 2"/>
          <p:cNvSpPr>
            <a:spLocks noGrp="1"/>
          </p:cNvSpPr>
          <p:nvPr>
            <p:ph idx="1"/>
          </p:nvPr>
        </p:nvSpPr>
        <p:spPr/>
        <p:txBody>
          <a:bodyPr/>
          <a:lstStyle/>
          <a:p>
            <a:r>
              <a:rPr lang="zh-TW" altLang="en-US" dirty="0"/>
              <a:t>選擇是否要接收產品更新與相關資訊 </a:t>
            </a:r>
            <a:r>
              <a:rPr lang="en-US" altLang="zh-TW" dirty="0"/>
              <a:t>(y/n)</a:t>
            </a:r>
            <a:r>
              <a:rPr lang="zh-TW" altLang="en-US" dirty="0"/>
              <a:t>，按下「</a:t>
            </a:r>
            <a:r>
              <a:rPr lang="en-US" altLang="zh-TW" dirty="0"/>
              <a:t>Continue</a:t>
            </a:r>
            <a:r>
              <a:rPr lang="zh-TW" altLang="en-US" dirty="0"/>
              <a:t>」後，</a:t>
            </a:r>
            <a:endParaRPr lang="en-US" altLang="zh-TW" dirty="0"/>
          </a:p>
          <a:p>
            <a:r>
              <a:rPr lang="zh-TW" altLang="en-US" dirty="0"/>
              <a:t>驗證是否為真人</a:t>
            </a:r>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768D8167-9C97-47D6-AA4B-ABB4D863B9D0}" type="slidenum">
              <a:rPr lang="zh-TW" altLang="en-US" smtClean="0"/>
              <a:t>9</a:t>
            </a:fld>
            <a:endParaRPr lang="zh-TW" altLang="en-US"/>
          </a:p>
        </p:txBody>
      </p:sp>
      <p:pic>
        <p:nvPicPr>
          <p:cNvPr id="6" name="圖片 5"/>
          <p:cNvPicPr>
            <a:picLocks noChangeAspect="1"/>
          </p:cNvPicPr>
          <p:nvPr/>
        </p:nvPicPr>
        <p:blipFill>
          <a:blip r:embed="rId2"/>
          <a:stretch>
            <a:fillRect/>
          </a:stretch>
        </p:blipFill>
        <p:spPr>
          <a:xfrm>
            <a:off x="3492390" y="2992967"/>
            <a:ext cx="4296145" cy="3422856"/>
          </a:xfrm>
          <a:prstGeom prst="rect">
            <a:avLst/>
          </a:prstGeom>
        </p:spPr>
      </p:pic>
    </p:spTree>
    <p:extLst>
      <p:ext uri="{BB962C8B-B14F-4D97-AF65-F5344CB8AC3E}">
        <p14:creationId xmlns:p14="http://schemas.microsoft.com/office/powerpoint/2010/main" val="25930420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刻字型">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木刻字型</Template>
  <TotalTime>132</TotalTime>
  <Words>2004</Words>
  <Application>Microsoft Office PowerPoint</Application>
  <PresentationFormat>寬螢幕</PresentationFormat>
  <Paragraphs>405</Paragraphs>
  <Slides>63</Slides>
  <Notes>0</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63</vt:i4>
      </vt:variant>
    </vt:vector>
  </HeadingPairs>
  <TitlesOfParts>
    <vt:vector size="72" baseType="lpstr">
      <vt:lpstr>SourceSansPro</vt:lpstr>
      <vt:lpstr>微軟正黑體</vt:lpstr>
      <vt:lpstr>新細明體</vt:lpstr>
      <vt:lpstr>標楷體</vt:lpstr>
      <vt:lpstr>Calibri</vt:lpstr>
      <vt:lpstr>Rockwell</vt:lpstr>
      <vt:lpstr>Rockwell Condensed</vt:lpstr>
      <vt:lpstr>Wingdings</vt:lpstr>
      <vt:lpstr>木刻字型</vt:lpstr>
      <vt:lpstr>金融數據分析 與應用</vt:lpstr>
      <vt:lpstr>內容</vt:lpstr>
      <vt:lpstr>利用 GitHub 繳交作業</vt:lpstr>
      <vt:lpstr>GitHub 帳號申請</vt:lpstr>
      <vt:lpstr>(1) GitHub帳號申請</vt:lpstr>
      <vt:lpstr>(1) GitHub帳號申請</vt:lpstr>
      <vt:lpstr>(1) GitHub帳號申請</vt:lpstr>
      <vt:lpstr>(1) GitHub帳號申請</vt:lpstr>
      <vt:lpstr>(1) GitHub帳號申請</vt:lpstr>
      <vt:lpstr>(1) GitHub帳號申請</vt:lpstr>
      <vt:lpstr>(1) GitHub帳號申請</vt:lpstr>
      <vt:lpstr>(1) GitHub帳號申請</vt:lpstr>
      <vt:lpstr>(1) GitHub帳號申請</vt:lpstr>
      <vt:lpstr>(1) GitHub帳號申請</vt:lpstr>
      <vt:lpstr>(1) GitHub帳號申請</vt:lpstr>
      <vt:lpstr>GitHub 作業繳交方式                             --  以GitHub履歷為例</vt:lpstr>
      <vt:lpstr>GitHUB履歷範例</vt:lpstr>
      <vt:lpstr>GitHUB履歷</vt:lpstr>
      <vt:lpstr>PowerPoint 簡報</vt:lpstr>
      <vt:lpstr>找到你的GitHub履歷網址</vt:lpstr>
      <vt:lpstr>如何建構更好看的履歷</vt:lpstr>
      <vt:lpstr>繳交作業─回傳連結</vt:lpstr>
      <vt:lpstr>撰寫Python指令                       使用Colab</vt:lpstr>
      <vt:lpstr>進入Colab，點擊「+新增筆記本」</vt:lpstr>
      <vt:lpstr>上週作業說明</vt:lpstr>
      <vt:lpstr>上週作業說明</vt:lpstr>
      <vt:lpstr>簡單計算程式撰寫</vt:lpstr>
      <vt:lpstr>在GITHUB中儲存副本</vt:lpstr>
      <vt:lpstr>是不是沒有這個儲存庫呢?</vt:lpstr>
      <vt:lpstr>建構儲存庫                   -- 進入首頁畫面</vt:lpstr>
      <vt:lpstr>建構儲存庫                   --命名儲存庫</vt:lpstr>
      <vt:lpstr>作業繳交</vt:lpstr>
      <vt:lpstr>PowerPoint 簡報</vt:lpstr>
      <vt:lpstr>請回傳中文連結!</vt:lpstr>
      <vt:lpstr>撰寫Python指令                       讀取GitHub的CSV檔</vt:lpstr>
      <vt:lpstr>假設不直接讀取CSV檔，          要怎樣輸入一個資料表?</vt:lpstr>
      <vt:lpstr>將excel檔轉成csv檔</vt:lpstr>
      <vt:lpstr>上傳檔案</vt:lpstr>
      <vt:lpstr>(2) GitHub上傳excel與csv資料</vt:lpstr>
      <vt:lpstr>過去範例</vt:lpstr>
      <vt:lpstr>過去範例</vt:lpstr>
      <vt:lpstr>過去範例</vt:lpstr>
      <vt:lpstr>過去範例</vt:lpstr>
      <vt:lpstr>過去範例</vt:lpstr>
      <vt:lpstr>過去範例</vt:lpstr>
      <vt:lpstr>過去範例</vt:lpstr>
      <vt:lpstr>(3) 利用Python從GitHub下載csv資料</vt:lpstr>
      <vt:lpstr>確認csv檔連結</vt:lpstr>
      <vt:lpstr>請根據資產負債表與損益表csv檔的位置，繳交資料</vt:lpstr>
      <vt:lpstr>(3) 利用Python從GitHub下載csv資料</vt:lpstr>
      <vt:lpstr>Altman Zscore</vt:lpstr>
      <vt:lpstr>【小故事】                     Altman’s 建構Z-score的過程</vt:lpstr>
      <vt:lpstr>Altman’s 建構Z-score的過程</vt:lpstr>
      <vt:lpstr>鑑別分析  (discriminant analysis) </vt:lpstr>
      <vt:lpstr>建立模型步驟1</vt:lpstr>
      <vt:lpstr>建立模型步驟2</vt:lpstr>
      <vt:lpstr>建立模型步驟3: 參數估計</vt:lpstr>
      <vt:lpstr>結果說明</vt:lpstr>
      <vt:lpstr>LOC (LABEL)</vt:lpstr>
      <vt:lpstr>z-score</vt:lpstr>
      <vt:lpstr>下周作業計算Z-score</vt:lpstr>
      <vt:lpstr>下周作業計算Z-score</vt:lpstr>
      <vt:lpstr>下周作業計算Z-score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胡聚男</dc:creator>
  <cp:lastModifiedBy>胡聚男</cp:lastModifiedBy>
  <cp:revision>58</cp:revision>
  <dcterms:created xsi:type="dcterms:W3CDTF">2024-12-02T17:18:01Z</dcterms:created>
  <dcterms:modified xsi:type="dcterms:W3CDTF">2024-12-03T07:18:49Z</dcterms:modified>
</cp:coreProperties>
</file>